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63" r:id="rId5"/>
    <p:sldId id="265" r:id="rId6"/>
    <p:sldId id="266" r:id="rId7"/>
    <p:sldId id="267" r:id="rId8"/>
    <p:sldId id="271" r:id="rId9"/>
    <p:sldId id="273" r:id="rId10"/>
    <p:sldId id="274" r:id="rId11"/>
    <p:sldId id="260" r:id="rId12"/>
  </p:sldIdLst>
  <p:sldSz cx="12192000" cy="6858000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99"/>
    <a:srgbClr val="FFCCCC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akb\Desktop\IGCSE%20AND%20A%20LEVEL%20RESULTS\final%20igcse%202015-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ndanap\Desktop\Result%20analysis\igcse%20result%202017-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ndanap\Desktop\Result%20analysis\igcse%20result%202017-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danap\Desktop\Result%20analysis\igcse%20result%202017-1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ndanap\Desktop\Result%20analysis\igcse%20result%202017-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ndanap\Desktop\Result%20analysis\igcse%20result%202017-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ndanap\Desktop\Result%20analysis\igcse%20result%202017-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ndanap\Desktop\Result%20analysis\igcse%20result%202017-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481858638511571"/>
          <c:w val="0.97730869233827267"/>
          <c:h val="0.7474598550701648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81B-4001-A20D-77558A73F6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81B-4001-A20D-77558A73F6A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81B-4001-A20D-77558A73F6A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81B-4001-A20D-77558A73F6A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997A00E-9F1F-476F-959B-6D0BC9B1F982}" type="VALUE">
                      <a:rPr lang="en-US" sz="3200" b="1" smtClean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IN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1B-4001-A20D-77558A73F6AE}"/>
                </c:ext>
              </c:extLst>
            </c:dLbl>
            <c:dLbl>
              <c:idx val="1"/>
              <c:layout>
                <c:manualLayout>
                  <c:x val="3.9635558432350629E-2"/>
                  <c:y val="0.11778654563155637"/>
                </c:manualLayout>
              </c:layout>
              <c:tx>
                <c:rich>
                  <a:bodyPr/>
                  <a:lstStyle/>
                  <a:p>
                    <a:fld id="{EA99F9DE-BCE6-459C-807D-4EB22FC0BEC5}" type="VALUE">
                      <a:rPr lang="en-US" sz="3200" b="1" smtClean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IN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1B-4001-A20D-77558A73F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Distinction</c:v>
                </c:pt>
                <c:pt idx="1">
                  <c:v>Merit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1B-4001-A20D-77558A73F6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1285262791574977"/>
          <c:y val="0.21382352757504733"/>
          <c:w val="0.12015014921118469"/>
          <c:h val="0.16407257655812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rgbClr val="C00000"/>
                </a:solidFill>
              </a:rPr>
              <a:t>IGCSE- </a:t>
            </a:r>
            <a:r>
              <a:rPr lang="en-US" sz="2800" dirty="0">
                <a:solidFill>
                  <a:srgbClr val="C00000"/>
                </a:solidFill>
              </a:rPr>
              <a:t>Grade </a:t>
            </a:r>
            <a:r>
              <a:rPr lang="en-US" sz="2800" dirty="0" smtClean="0">
                <a:solidFill>
                  <a:srgbClr val="C00000"/>
                </a:solidFill>
              </a:rPr>
              <a:t>Spread OVER ALL 19 SUBJECTS </a:t>
            </a:r>
            <a:endParaRPr lang="en-US" sz="2800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398891632917481E-2"/>
          <c:y val="9.1925229676046286E-2"/>
          <c:w val="0.98360110836708248"/>
          <c:h val="0.9018035834648060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8AD-47D7-9794-0C08C220703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8AD-47D7-9794-0C08C220703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8AD-47D7-9794-0C08C220703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8AD-47D7-9794-0C08C2207033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333B3D-D754-4685-8F64-A50A67FF0ECB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/>
                      <a:t>
</a:t>
                    </a:r>
                    <a:fld id="{D832AD2F-E5B1-491D-A48E-3B7A695A47C8}" type="PERCENTAGE">
                      <a:rPr lang="en-US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8AD-47D7-9794-0C08C2207033}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B9A129-0DE8-4D3F-BBC9-62D054AD857A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/>
                      <a:t>
</a:t>
                    </a:r>
                    <a:fld id="{EA3D7CF9-0BFB-4A70-B355-B61CE6DBE556}" type="PERCENTAGE">
                      <a:rPr lang="en-US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AD-47D7-9794-0C08C2207033}"/>
                </c:ext>
              </c:extLst>
            </c:dLbl>
            <c:dLbl>
              <c:idx val="2"/>
              <c:layout>
                <c:manualLayout>
                  <c:x val="5.2802386576753915E-2"/>
                  <c:y val="0.14500564159920198"/>
                </c:manualLayout>
              </c:layout>
              <c:tx>
                <c:rich>
                  <a:bodyPr/>
                  <a:lstStyle/>
                  <a:p>
                    <a:fld id="{10493F72-B99A-453E-AE91-D0C4618BB80E}" type="CATEGORYNAME">
                      <a:rPr lang="en-US"/>
                      <a:pPr/>
                      <a:t>[CATEGORY NAME]</a:t>
                    </a:fld>
                    <a:r>
                      <a:rPr lang="en-US"/>
                      <a:t>
</a:t>
                    </a:r>
                    <a:fld id="{EE9FB35F-E718-46E8-A2F3-87735B4B0995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8AD-47D7-9794-0C08C2207033}"/>
                </c:ext>
              </c:extLst>
            </c:dLbl>
            <c:dLbl>
              <c:idx val="3"/>
              <c:layout>
                <c:manualLayout>
                  <c:x val="1.3397254165082015E-2"/>
                  <c:y val="0.1229978253770118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70B8EA-5C2C-4A70-B125-3EF204F4D18F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/>
                      <a:t>
</a:t>
                    </a:r>
                    <a:fld id="{11DCEF99-F877-49DD-B9F1-194D1366268A}" type="PERCENTAGE">
                      <a:rPr lang="en-US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8AD-47D7-9794-0C08C2207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'IGCSE 2018 Gradewise Results'!$B$45:$B$50</c:f>
              <c:strCache>
                <c:ptCount val="4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</c:strCache>
              <c:extLst/>
            </c:strRef>
          </c:cat>
          <c:val>
            <c:numRef>
              <c:f>'IGCSE 2018 Gradewise Results'!$W$45:$W$50</c:f>
              <c:numCache>
                <c:formatCode>General</c:formatCode>
                <c:ptCount val="4"/>
                <c:pt idx="0">
                  <c:v>209</c:v>
                </c:pt>
                <c:pt idx="1">
                  <c:v>109</c:v>
                </c:pt>
                <c:pt idx="2">
                  <c:v>35</c:v>
                </c:pt>
                <c:pt idx="3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F8AD-47D7-9794-0C08C220703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914117292715463E-2"/>
          <c:y val="9.1997990313972267E-2"/>
          <c:w val="0.96862140183296763"/>
          <c:h val="0.7956236615820512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31C-43BD-A36F-E28DDA7DF5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31C-43BD-A36F-E28DDA7DF5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31C-43BD-A36F-E28DDA7DF5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31C-43BD-A36F-E28DDA7DF57F}"/>
              </c:ext>
            </c:extLst>
          </c:dPt>
          <c:dLbls>
            <c:dLbl>
              <c:idx val="0"/>
              <c:layout>
                <c:manualLayout>
                  <c:x val="1.9125683060109238E-2"/>
                  <c:y val="-5.648535564853564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A, </a:t>
                    </a:r>
                    <a:fld id="{70B3C29F-D20E-4A59-82C7-E09F7CD5CFAF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31C-43BD-A36F-E28DDA7DF57F}"/>
                </c:ext>
              </c:extLst>
            </c:dLbl>
            <c:dLbl>
              <c:idx val="1"/>
              <c:layout>
                <c:manualLayout>
                  <c:x val="1.9126552420337596E-2"/>
                  <c:y val="-2.302743603101357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A, </a:t>
                    </a:r>
                    <a:fld id="{B7CC85F9-33DB-4228-84F5-F1ADBBF9730B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31C-43BD-A36F-E28DDA7DF57F}"/>
                </c:ext>
              </c:extLst>
            </c:dLbl>
            <c:dLbl>
              <c:idx val="2"/>
              <c:layout>
                <c:manualLayout>
                  <c:x val="2.0494095161562979E-2"/>
                  <c:y val="-1.15417819881966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6B9289-1F33-4B1A-81B3-392D9CDD81E2}" type="CELLRANGE">
                      <a:rPr lang="en-US" baseline="0"/>
                      <a:pPr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, </a:t>
                    </a:r>
                    <a:fld id="{869C2754-3BC8-454D-8670-933E6DE09A34}" type="VALUE">
                      <a:rPr lang="en-US" baseline="0"/>
                      <a:pPr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95420415823818E-2"/>
                      <c:h val="6.084104681087104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31C-43BD-A36F-E28DDA7DF57F}"/>
                </c:ext>
              </c:extLst>
            </c:dLbl>
            <c:dLbl>
              <c:idx val="3"/>
              <c:layout>
                <c:manualLayout>
                  <c:x val="2.0498614541146851E-2"/>
                  <c:y val="-2.5084747436590657E-2"/>
                </c:manualLayout>
              </c:layout>
              <c:tx>
                <c:rich>
                  <a:bodyPr/>
                  <a:lstStyle/>
                  <a:p>
                    <a:fld id="{E120E194-E4B8-455F-82AC-BFCE2524AE5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21D25B5-AF19-4919-A349-7556D4AA4DE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931C-43BD-A36F-E28DDA7DF57F}"/>
                </c:ext>
              </c:extLst>
            </c:dLbl>
            <c:dLbl>
              <c:idx val="4"/>
              <c:layout>
                <c:manualLayout>
                  <c:x val="3.8940102281556803E-2"/>
                  <c:y val="-2.6154764088785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A, </a:t>
                    </a:r>
                    <a:fld id="{ABEDCBFF-DDD5-4572-9AA7-7F6759E1F867}" type="VALUE">
                      <a:rPr lang="en-US"/>
                      <a:pPr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303784410098835E-2"/>
                      <c:h val="6.26596910000238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31C-43BD-A36F-E28DDA7DF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'IGCSE 2018 Marks-Avg-Max Result'!$C$44:$V$44</c:f>
              <c:strCache>
                <c:ptCount val="5"/>
                <c:pt idx="0">
                  <c:v>FIRST LANGUAGE ENGLISH</c:v>
                </c:pt>
                <c:pt idx="1">
                  <c:v>FOREIGN LANGUAGE FRENCH</c:v>
                </c:pt>
                <c:pt idx="2">
                  <c:v>FOREIGN LANGUAGE SPANISH</c:v>
                </c:pt>
                <c:pt idx="3">
                  <c:v>WORLD LITERATURE</c:v>
                </c:pt>
                <c:pt idx="4">
                  <c:v>HINDI</c:v>
                </c:pt>
              </c:strCache>
              <c:extLst/>
            </c:strRef>
          </c:cat>
          <c:val>
            <c:numRef>
              <c:f>'IGCSE 2018 Marks-Avg-Max Result'!$C$45:$V$45</c:f>
              <c:numCache>
                <c:formatCode>General</c:formatCode>
                <c:ptCount val="5"/>
                <c:pt idx="0">
                  <c:v>83</c:v>
                </c:pt>
                <c:pt idx="1">
                  <c:v>87</c:v>
                </c:pt>
                <c:pt idx="2">
                  <c:v>89</c:v>
                </c:pt>
                <c:pt idx="3">
                  <c:v>88</c:v>
                </c:pt>
                <c:pt idx="4">
                  <c:v>85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'IGCSE 2018 Marks-Avg-Max Result'!$C$47:$V$47</c15:f>
                <c15:dlblRangeCache>
                  <c:ptCount val="20"/>
                  <c:pt idx="0">
                    <c:v>A*</c:v>
                  </c:pt>
                  <c:pt idx="1">
                    <c:v>A*</c:v>
                  </c:pt>
                  <c:pt idx="2">
                    <c:v>A</c:v>
                  </c:pt>
                  <c:pt idx="3">
                    <c:v>A</c:v>
                  </c:pt>
                  <c:pt idx="4">
                    <c:v>A</c:v>
                  </c:pt>
                  <c:pt idx="5">
                    <c:v>A</c:v>
                  </c:pt>
                  <c:pt idx="6">
                    <c:v>A*</c:v>
                  </c:pt>
                  <c:pt idx="7">
                    <c:v>A*</c:v>
                  </c:pt>
                  <c:pt idx="8">
                    <c:v>A</c:v>
                  </c:pt>
                  <c:pt idx="9">
                    <c:v>A</c:v>
                  </c:pt>
                  <c:pt idx="10">
                    <c:v>A</c:v>
                  </c:pt>
                  <c:pt idx="11">
                    <c:v>A</c:v>
                  </c:pt>
                  <c:pt idx="12">
                    <c:v>A</c:v>
                  </c:pt>
                  <c:pt idx="13">
                    <c:v>A</c:v>
                  </c:pt>
                  <c:pt idx="14">
                    <c:v>A</c:v>
                  </c:pt>
                  <c:pt idx="15">
                    <c:v>A</c:v>
                  </c:pt>
                  <c:pt idx="16">
                    <c:v>A</c:v>
                  </c:pt>
                  <c:pt idx="17">
                    <c:v>A*</c:v>
                  </c:pt>
                  <c:pt idx="18">
                    <c:v>A</c:v>
                  </c:pt>
                  <c:pt idx="19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931C-43BD-A36F-E28DDA7DF5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903264"/>
        <c:axId val="300906528"/>
        <c:axId val="0"/>
      </c:bar3DChart>
      <c:catAx>
        <c:axId val="30090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06528"/>
        <c:crosses val="autoZero"/>
        <c:auto val="1"/>
        <c:lblAlgn val="ctr"/>
        <c:lblOffset val="100"/>
        <c:noMultiLvlLbl val="0"/>
      </c:catAx>
      <c:valAx>
        <c:axId val="3009065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0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590503965701783E-2"/>
          <c:y val="8.5726795168387937E-2"/>
          <c:w val="0.96862140183296763"/>
          <c:h val="0.7956236615820512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027322404371584E-2"/>
                  <c:y val="-3.556485355648535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A, </a:t>
                    </a:r>
                    <a:fld id="{EF1018ED-3F6F-4C2C-ADA3-07173A68CD1F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6F1-45C2-82A1-E5E9D4E5BAFA}"/>
                </c:ext>
              </c:extLst>
            </c:dLbl>
            <c:dLbl>
              <c:idx val="1"/>
              <c:layout>
                <c:manualLayout>
                  <c:x val="1.3665743027431235E-3"/>
                  <c:y val="-4.1807912394317748E-2"/>
                </c:manualLayout>
              </c:layout>
              <c:tx>
                <c:rich>
                  <a:bodyPr/>
                  <a:lstStyle/>
                  <a:p>
                    <a:fld id="{94DD4458-52D7-4D21-A1BD-3F8FEADABE76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AE280B3-60BE-4120-A361-76E0F53EB5B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6F1-45C2-82A1-E5E9D4E5BAFA}"/>
                </c:ext>
              </c:extLst>
            </c:dLbl>
            <c:dLbl>
              <c:idx val="2"/>
              <c:layout>
                <c:manualLayout>
                  <c:x val="1.9126552420337596E-2"/>
                  <c:y val="-3.5579685634126466E-2"/>
                </c:manualLayout>
              </c:layout>
              <c:tx>
                <c:rich>
                  <a:bodyPr/>
                  <a:lstStyle/>
                  <a:p>
                    <a:fld id="{F4917E35-8130-45C7-8CFE-C064EBB6BB4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41D342D-598D-4E0F-9B9D-37B1B95609B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6F1-45C2-82A1-E5E9D4E5BAFA}"/>
                </c:ext>
              </c:extLst>
            </c:dLbl>
            <c:dLbl>
              <c:idx val="3"/>
              <c:layout>
                <c:manualLayout>
                  <c:x val="1.3665743027431235E-3"/>
                  <c:y val="-2.71751430563065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A*, </a:t>
                    </a:r>
                    <a:fld id="{C1228C29-D94B-4131-AFC3-C3AD0CA17694}" type="VALUE">
                      <a:rPr lang="en-US" baseline="0"/>
                      <a:pPr>
                        <a:defRPr sz="1800" b="1" i="0" u="none" strike="noStrike" kern="120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6F1-45C2-82A1-E5E9D4E5BA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'IGCSE 2018 Marks-Avg-Max Result'!$C$44:$V$44</c:f>
              <c:strCache>
                <c:ptCount val="4"/>
                <c:pt idx="0">
                  <c:v>BIOLOGY</c:v>
                </c:pt>
                <c:pt idx="1">
                  <c:v>CHEMISTRY</c:v>
                </c:pt>
                <c:pt idx="2">
                  <c:v>ENVIRONMENTAL MANAGEMENT</c:v>
                </c:pt>
                <c:pt idx="3">
                  <c:v>PHYSICS</c:v>
                </c:pt>
              </c:strCache>
              <c:extLst/>
            </c:strRef>
          </c:cat>
          <c:val>
            <c:numRef>
              <c:f>'IGCSE 2018 Marks-Avg-Max Result'!$C$45:$V$45</c:f>
              <c:numCache>
                <c:formatCode>General</c:formatCode>
                <c:ptCount val="4"/>
                <c:pt idx="0">
                  <c:v>89</c:v>
                </c:pt>
                <c:pt idx="1">
                  <c:v>90</c:v>
                </c:pt>
                <c:pt idx="2">
                  <c:v>87</c:v>
                </c:pt>
                <c:pt idx="3">
                  <c:v>92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'IGCSE 2018 Marks-Avg-Max Result'!$C$47:$V$47</c15:f>
                <c15:dlblRangeCache>
                  <c:ptCount val="20"/>
                  <c:pt idx="0">
                    <c:v>A*</c:v>
                  </c:pt>
                  <c:pt idx="1">
                    <c:v>A*</c:v>
                  </c:pt>
                  <c:pt idx="2">
                    <c:v>A</c:v>
                  </c:pt>
                  <c:pt idx="3">
                    <c:v>A</c:v>
                  </c:pt>
                  <c:pt idx="4">
                    <c:v>A</c:v>
                  </c:pt>
                  <c:pt idx="5">
                    <c:v>A</c:v>
                  </c:pt>
                  <c:pt idx="6">
                    <c:v>A*</c:v>
                  </c:pt>
                  <c:pt idx="7">
                    <c:v>A*</c:v>
                  </c:pt>
                  <c:pt idx="8">
                    <c:v>A</c:v>
                  </c:pt>
                  <c:pt idx="9">
                    <c:v>A</c:v>
                  </c:pt>
                  <c:pt idx="10">
                    <c:v>A</c:v>
                  </c:pt>
                  <c:pt idx="11">
                    <c:v>A</c:v>
                  </c:pt>
                  <c:pt idx="12">
                    <c:v>A</c:v>
                  </c:pt>
                  <c:pt idx="13">
                    <c:v>A</c:v>
                  </c:pt>
                  <c:pt idx="14">
                    <c:v>A</c:v>
                  </c:pt>
                  <c:pt idx="15">
                    <c:v>A</c:v>
                  </c:pt>
                  <c:pt idx="16">
                    <c:v>A</c:v>
                  </c:pt>
                  <c:pt idx="17">
                    <c:v>A*</c:v>
                  </c:pt>
                  <c:pt idx="18">
                    <c:v>A</c:v>
                  </c:pt>
                  <c:pt idx="19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26F1-45C2-82A1-E5E9D4E5BA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912512"/>
        <c:axId val="300911968"/>
        <c:axId val="0"/>
      </c:bar3DChart>
      <c:catAx>
        <c:axId val="30091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11968"/>
        <c:crosses val="autoZero"/>
        <c:auto val="1"/>
        <c:lblAlgn val="ctr"/>
        <c:lblOffset val="100"/>
        <c:noMultiLvlLbl val="0"/>
      </c:catAx>
      <c:valAx>
        <c:axId val="3009119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1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914117292715463E-2"/>
          <c:y val="9.1997990313972267E-2"/>
          <c:w val="0.96862140183296763"/>
          <c:h val="0.7956236615820512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6A3-4B8E-B01C-DCC583D7916B}"/>
              </c:ext>
            </c:extLst>
          </c:dPt>
          <c:dLbls>
            <c:dLbl>
              <c:idx val="0"/>
              <c:layout>
                <c:manualLayout>
                  <c:x val="2.0491803278688523E-2"/>
                  <c:y val="-6.0669456066945619E-2"/>
                </c:manualLayout>
              </c:layout>
              <c:tx>
                <c:rich>
                  <a:bodyPr/>
                  <a:lstStyle/>
                  <a:p>
                    <a:fld id="{6510A8D0-879F-42E0-BE36-5DD5FD698341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946051C-B7D5-43DC-9602-4384AE40756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6A3-4B8E-B01C-DCC583D7916B}"/>
                </c:ext>
              </c:extLst>
            </c:dLbl>
            <c:dLbl>
              <c:idx val="1"/>
              <c:layout>
                <c:manualLayout>
                  <c:x val="3.6867667204683922E-2"/>
                  <c:y val="-7.111378254597072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A, </a:t>
                    </a:r>
                    <a:fld id="{24FDF7A2-2B8D-4E4F-B451-D0D63BAB21D0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6A3-4B8E-B01C-DCC583D79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'IGCSE 2018 Marks-Avg-Max Result'!$C$44:$V$44</c:f>
              <c:strCache>
                <c:ptCount val="2"/>
                <c:pt idx="0">
                  <c:v>ADDITIONAL MATHEMATICS</c:v>
                </c:pt>
                <c:pt idx="1">
                  <c:v>CAMBRIDGE INTERNATIONAL MATHEMATICS</c:v>
                </c:pt>
              </c:strCache>
              <c:extLst/>
            </c:strRef>
          </c:cat>
          <c:val>
            <c:numRef>
              <c:f>'IGCSE 2018 Marks-Avg-Max Result'!$C$45:$V$45</c:f>
              <c:numCache>
                <c:formatCode>General</c:formatCode>
                <c:ptCount val="2"/>
                <c:pt idx="0">
                  <c:v>92</c:v>
                </c:pt>
                <c:pt idx="1">
                  <c:v>89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'IGCSE 2018 Marks-Avg-Max Result'!$C$47:$V$47</c15:f>
                <c15:dlblRangeCache>
                  <c:ptCount val="20"/>
                  <c:pt idx="0">
                    <c:v>A*</c:v>
                  </c:pt>
                  <c:pt idx="1">
                    <c:v>A*</c:v>
                  </c:pt>
                  <c:pt idx="2">
                    <c:v>A</c:v>
                  </c:pt>
                  <c:pt idx="3">
                    <c:v>A</c:v>
                  </c:pt>
                  <c:pt idx="4">
                    <c:v>A</c:v>
                  </c:pt>
                  <c:pt idx="5">
                    <c:v>A</c:v>
                  </c:pt>
                  <c:pt idx="6">
                    <c:v>A*</c:v>
                  </c:pt>
                  <c:pt idx="7">
                    <c:v>A*</c:v>
                  </c:pt>
                  <c:pt idx="8">
                    <c:v>A</c:v>
                  </c:pt>
                  <c:pt idx="9">
                    <c:v>A</c:v>
                  </c:pt>
                  <c:pt idx="10">
                    <c:v>A</c:v>
                  </c:pt>
                  <c:pt idx="11">
                    <c:v>A</c:v>
                  </c:pt>
                  <c:pt idx="12">
                    <c:v>A</c:v>
                  </c:pt>
                  <c:pt idx="13">
                    <c:v>A</c:v>
                  </c:pt>
                  <c:pt idx="14">
                    <c:v>A</c:v>
                  </c:pt>
                  <c:pt idx="15">
                    <c:v>A</c:v>
                  </c:pt>
                  <c:pt idx="16">
                    <c:v>A</c:v>
                  </c:pt>
                  <c:pt idx="17">
                    <c:v>A*</c:v>
                  </c:pt>
                  <c:pt idx="18">
                    <c:v>A</c:v>
                  </c:pt>
                  <c:pt idx="19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6A3-4B8E-B01C-DCC583D791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914144"/>
        <c:axId val="300914688"/>
        <c:axId val="0"/>
      </c:bar3DChart>
      <c:catAx>
        <c:axId val="30091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14688"/>
        <c:crosses val="autoZero"/>
        <c:auto val="1"/>
        <c:lblAlgn val="ctr"/>
        <c:lblOffset val="100"/>
        <c:noMultiLvlLbl val="0"/>
      </c:catAx>
      <c:valAx>
        <c:axId val="300914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1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914117292715463E-2"/>
          <c:y val="9.1997990313972267E-2"/>
          <c:w val="0.96862140183296763"/>
          <c:h val="0.7956236615820512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CB2-4896-AAD7-D045E38F08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CB2-4896-AAD7-D045E38F08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CB2-4896-AAD7-D045E38F08B7}"/>
              </c:ext>
            </c:extLst>
          </c:dPt>
          <c:dLbls>
            <c:dLbl>
              <c:idx val="0"/>
              <c:layout>
                <c:manualLayout>
                  <c:x val="1.092896174863388E-2"/>
                  <c:y val="-6.6945606694560664E-2"/>
                </c:manualLayout>
              </c:layout>
              <c:tx>
                <c:rich>
                  <a:bodyPr/>
                  <a:lstStyle/>
                  <a:p>
                    <a:fld id="{383E1720-8E37-4D91-9734-2D1C954CDED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326ACA7-6A1D-4611-80F4-3307A91D4F4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CB2-4896-AAD7-D045E38F08B7}"/>
                </c:ext>
              </c:extLst>
            </c:dLbl>
            <c:dLbl>
              <c:idx val="1"/>
              <c:layout>
                <c:manualLayout>
                  <c:x val="3.0054644808743071E-2"/>
                  <c:y val="-5.857740585774060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A, </a:t>
                    </a:r>
                    <a:fld id="{4470C627-0573-4760-9BDA-385E7FF2A80F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CB2-4896-AAD7-D045E38F08B7}"/>
                </c:ext>
              </c:extLst>
            </c:dLbl>
            <c:dLbl>
              <c:idx val="2"/>
              <c:layout>
                <c:manualLayout>
                  <c:x val="1.7759562841529953E-2"/>
                  <c:y val="-4.6025104602510476E-2"/>
                </c:manualLayout>
              </c:layout>
              <c:tx>
                <c:rich>
                  <a:bodyPr/>
                  <a:lstStyle/>
                  <a:p>
                    <a:fld id="{8749C216-2B1C-4C9F-BB30-9895E3075FE6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5615196-BF35-4446-B2FC-1D9B9A6E5F3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CB2-4896-AAD7-D045E38F0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'IGCSE 2018 Marks-Avg-Max Result'!$C$44:$V$44</c:f>
              <c:strCache>
                <c:ptCount val="3"/>
                <c:pt idx="0">
                  <c:v>ACCOUNTING</c:v>
                </c:pt>
                <c:pt idx="1">
                  <c:v>BUSINESS STUDIES</c:v>
                </c:pt>
                <c:pt idx="2">
                  <c:v>ECONOMICS</c:v>
                </c:pt>
              </c:strCache>
              <c:extLst/>
            </c:strRef>
          </c:cat>
          <c:val>
            <c:numRef>
              <c:f>'IGCSE 2018 Marks-Avg-Max Result'!$C$45:$V$45</c:f>
              <c:numCache>
                <c:formatCode>General</c:formatCode>
                <c:ptCount val="3"/>
                <c:pt idx="0">
                  <c:v>91</c:v>
                </c:pt>
                <c:pt idx="1">
                  <c:v>88</c:v>
                </c:pt>
                <c:pt idx="2">
                  <c:v>89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'IGCSE 2018 Marks-Avg-Max Result'!$C$47:$V$47</c15:f>
                <c15:dlblRangeCache>
                  <c:ptCount val="20"/>
                  <c:pt idx="0">
                    <c:v>A*</c:v>
                  </c:pt>
                  <c:pt idx="1">
                    <c:v>A*</c:v>
                  </c:pt>
                  <c:pt idx="2">
                    <c:v>A</c:v>
                  </c:pt>
                  <c:pt idx="3">
                    <c:v>A</c:v>
                  </c:pt>
                  <c:pt idx="4">
                    <c:v>A</c:v>
                  </c:pt>
                  <c:pt idx="5">
                    <c:v>A</c:v>
                  </c:pt>
                  <c:pt idx="6">
                    <c:v>A*</c:v>
                  </c:pt>
                  <c:pt idx="7">
                    <c:v>A*</c:v>
                  </c:pt>
                  <c:pt idx="8">
                    <c:v>A</c:v>
                  </c:pt>
                  <c:pt idx="9">
                    <c:v>A</c:v>
                  </c:pt>
                  <c:pt idx="10">
                    <c:v>A</c:v>
                  </c:pt>
                  <c:pt idx="11">
                    <c:v>A</c:v>
                  </c:pt>
                  <c:pt idx="12">
                    <c:v>A</c:v>
                  </c:pt>
                  <c:pt idx="13">
                    <c:v>A</c:v>
                  </c:pt>
                  <c:pt idx="14">
                    <c:v>A</c:v>
                  </c:pt>
                  <c:pt idx="15">
                    <c:v>A</c:v>
                  </c:pt>
                  <c:pt idx="16">
                    <c:v>A</c:v>
                  </c:pt>
                  <c:pt idx="17">
                    <c:v>A*</c:v>
                  </c:pt>
                  <c:pt idx="18">
                    <c:v>A</c:v>
                  </c:pt>
                  <c:pt idx="19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4CB2-4896-AAD7-D045E38F08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63849184"/>
        <c:axId val="563848640"/>
        <c:axId val="0"/>
      </c:bar3DChart>
      <c:catAx>
        <c:axId val="5638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48640"/>
        <c:crosses val="autoZero"/>
        <c:auto val="1"/>
        <c:lblAlgn val="ctr"/>
        <c:lblOffset val="100"/>
        <c:noMultiLvlLbl val="0"/>
      </c:catAx>
      <c:valAx>
        <c:axId val="5638486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4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914117292715463E-2"/>
          <c:y val="9.1997990313972267E-2"/>
          <c:w val="0.96862140183296763"/>
          <c:h val="0.7956236615820512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C02-4EF4-8102-A2D6B41A9D2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C02-4EF4-8102-A2D6B41A9D2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C02-4EF4-8102-A2D6B41A9D22}"/>
              </c:ext>
            </c:extLst>
          </c:dPt>
          <c:dLbls>
            <c:dLbl>
              <c:idx val="0"/>
              <c:layout>
                <c:manualLayout>
                  <c:x val="2.5956284153005438E-2"/>
                  <c:y val="-5.439330543933054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A, </a:t>
                    </a:r>
                    <a:fld id="{6A77C19B-9622-460E-8C8E-3B7A519CEF26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C02-4EF4-8102-A2D6B41A9D22}"/>
                </c:ext>
              </c:extLst>
            </c:dLbl>
            <c:dLbl>
              <c:idx val="1"/>
              <c:layout>
                <c:manualLayout>
                  <c:x val="2.7322404371584699E-2"/>
                  <c:y val="-5.4393305439330547E-2"/>
                </c:manualLayout>
              </c:layout>
              <c:tx>
                <c:rich>
                  <a:bodyPr/>
                  <a:lstStyle/>
                  <a:p>
                    <a:fld id="{FA0A852F-2102-4C39-AEAD-FF0FEF9CB66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500FCE9-D114-48CA-BF34-5D5094BF1D3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C02-4EF4-8102-A2D6B41A9D22}"/>
                </c:ext>
              </c:extLst>
            </c:dLbl>
            <c:dLbl>
              <c:idx val="2"/>
              <c:layout>
                <c:manualLayout>
                  <c:x val="2.8688524590163935E-2"/>
                  <c:y val="-5.4393305439330561E-2"/>
                </c:manualLayout>
              </c:layout>
              <c:tx>
                <c:rich>
                  <a:bodyPr/>
                  <a:lstStyle/>
                  <a:p>
                    <a:fld id="{6BFAAB22-BF06-4FB5-B381-7CBF86B8C66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B26F602-12F7-438C-9904-4290766AEE0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C02-4EF4-8102-A2D6B41A9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'IGCSE 2018 Marks-Avg-Max Result'!$C$44:$V$44</c:f>
              <c:strCache>
                <c:ptCount val="3"/>
                <c:pt idx="0">
                  <c:v>ART AND DESIGN</c:v>
                </c:pt>
                <c:pt idx="1">
                  <c:v>COMPUTER SCIENCE</c:v>
                </c:pt>
                <c:pt idx="2">
                  <c:v>INFORMATION AND COMMUNICATION TECHNOLOGY</c:v>
                </c:pt>
              </c:strCache>
              <c:extLst/>
            </c:strRef>
          </c:cat>
          <c:val>
            <c:numRef>
              <c:f>'IGCSE 2018 Marks-Avg-Max Result'!$C$45:$V$45</c:f>
              <c:numCache>
                <c:formatCode>General</c:formatCode>
                <c:ptCount val="3"/>
                <c:pt idx="0">
                  <c:v>82</c:v>
                </c:pt>
                <c:pt idx="1">
                  <c:v>91</c:v>
                </c:pt>
                <c:pt idx="2">
                  <c:v>87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'IGCSE 2018 Marks-Avg-Max Result'!$C$47:$V$47</c15:f>
                <c15:dlblRangeCache>
                  <c:ptCount val="20"/>
                  <c:pt idx="0">
                    <c:v>A*</c:v>
                  </c:pt>
                  <c:pt idx="1">
                    <c:v>A*</c:v>
                  </c:pt>
                  <c:pt idx="2">
                    <c:v>A</c:v>
                  </c:pt>
                  <c:pt idx="3">
                    <c:v>A</c:v>
                  </c:pt>
                  <c:pt idx="4">
                    <c:v>A</c:v>
                  </c:pt>
                  <c:pt idx="5">
                    <c:v>A</c:v>
                  </c:pt>
                  <c:pt idx="6">
                    <c:v>A*</c:v>
                  </c:pt>
                  <c:pt idx="7">
                    <c:v>A*</c:v>
                  </c:pt>
                  <c:pt idx="8">
                    <c:v>A</c:v>
                  </c:pt>
                  <c:pt idx="9">
                    <c:v>A</c:v>
                  </c:pt>
                  <c:pt idx="10">
                    <c:v>A</c:v>
                  </c:pt>
                  <c:pt idx="11">
                    <c:v>A</c:v>
                  </c:pt>
                  <c:pt idx="12">
                    <c:v>A</c:v>
                  </c:pt>
                  <c:pt idx="13">
                    <c:v>A</c:v>
                  </c:pt>
                  <c:pt idx="14">
                    <c:v>A</c:v>
                  </c:pt>
                  <c:pt idx="15">
                    <c:v>A</c:v>
                  </c:pt>
                  <c:pt idx="16">
                    <c:v>A</c:v>
                  </c:pt>
                  <c:pt idx="17">
                    <c:v>A*</c:v>
                  </c:pt>
                  <c:pt idx="18">
                    <c:v>A</c:v>
                  </c:pt>
                  <c:pt idx="19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7C02-4EF4-8102-A2D6B41A9D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63850816"/>
        <c:axId val="563836128"/>
        <c:axId val="0"/>
      </c:bar3DChart>
      <c:catAx>
        <c:axId val="56385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36128"/>
        <c:crosses val="autoZero"/>
        <c:auto val="1"/>
        <c:lblAlgn val="ctr"/>
        <c:lblOffset val="100"/>
        <c:noMultiLvlLbl val="0"/>
      </c:catAx>
      <c:valAx>
        <c:axId val="563836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5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914117292715463E-2"/>
          <c:y val="9.1997990313972267E-2"/>
          <c:w val="0.96862140183296763"/>
          <c:h val="0.7956236615820512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8A0-4E29-824F-0DDB98C25D9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8A0-4E29-824F-0DDB98C25D90}"/>
              </c:ext>
            </c:extLst>
          </c:dPt>
          <c:dLbls>
            <c:dLbl>
              <c:idx val="0"/>
              <c:layout>
                <c:manualLayout>
                  <c:x val="2.5956284153005466E-2"/>
                  <c:y val="-4.393305439330543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A, </a:t>
                    </a:r>
                    <a:fld id="{B3199EFA-898A-45BD-BC32-CD911CC7A85F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8A0-4E29-824F-0DDB98C25D90}"/>
                </c:ext>
              </c:extLst>
            </c:dLbl>
            <c:dLbl>
              <c:idx val="1"/>
              <c:layout>
                <c:manualLayout>
                  <c:x val="2.4590163934426229E-2"/>
                  <c:y val="-4.393305439330543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A, </a:t>
                    </a:r>
                    <a:fld id="{D907FEC3-4431-48BA-B8A4-A25984410D86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8A0-4E29-824F-0DDB98C25D90}"/>
                </c:ext>
              </c:extLst>
            </c:dLbl>
            <c:dLbl>
              <c:idx val="2"/>
              <c:layout>
                <c:manualLayout>
                  <c:x val="3.184197766049799E-2"/>
                  <c:y val="-6.5162221166611023E-2"/>
                </c:manualLayout>
              </c:layout>
              <c:tx>
                <c:rich>
                  <a:bodyPr/>
                  <a:lstStyle/>
                  <a:p>
                    <a:fld id="{988EDE02-6AAB-4BA7-B8E6-82B58CEDF38C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43FFC60-AF44-4DAF-8426-81A4A0CC53D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8A0-4E29-824F-0DDB98C25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'IGCSE 2018 Marks-Avg-Max Result'!$C$44:$V$44</c:f>
              <c:strCache>
                <c:ptCount val="3"/>
                <c:pt idx="0">
                  <c:v>GEOGRAPHY</c:v>
                </c:pt>
                <c:pt idx="1">
                  <c:v>GLOBAL PERSPECTIVES</c:v>
                </c:pt>
                <c:pt idx="2">
                  <c:v>HISTORY</c:v>
                </c:pt>
              </c:strCache>
              <c:extLst/>
            </c:strRef>
          </c:cat>
          <c:val>
            <c:numRef>
              <c:f>'IGCSE 2018 Marks-Avg-Max Result'!$C$45:$V$45</c:f>
              <c:numCache>
                <c:formatCode>General</c:formatCode>
                <c:ptCount val="3"/>
                <c:pt idx="0">
                  <c:v>80</c:v>
                </c:pt>
                <c:pt idx="1">
                  <c:v>86</c:v>
                </c:pt>
                <c:pt idx="2">
                  <c:v>80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'IGCSE 2018 Marks-Avg-Max Result'!$C$47:$V$47</c15:f>
                <c15:dlblRangeCache>
                  <c:ptCount val="20"/>
                  <c:pt idx="0">
                    <c:v>A*</c:v>
                  </c:pt>
                  <c:pt idx="1">
                    <c:v>A*</c:v>
                  </c:pt>
                  <c:pt idx="2">
                    <c:v>A</c:v>
                  </c:pt>
                  <c:pt idx="3">
                    <c:v>A</c:v>
                  </c:pt>
                  <c:pt idx="4">
                    <c:v>A</c:v>
                  </c:pt>
                  <c:pt idx="5">
                    <c:v>A</c:v>
                  </c:pt>
                  <c:pt idx="6">
                    <c:v>A*</c:v>
                  </c:pt>
                  <c:pt idx="7">
                    <c:v>A*</c:v>
                  </c:pt>
                  <c:pt idx="8">
                    <c:v>A</c:v>
                  </c:pt>
                  <c:pt idx="9">
                    <c:v>A</c:v>
                  </c:pt>
                  <c:pt idx="10">
                    <c:v>A</c:v>
                  </c:pt>
                  <c:pt idx="11">
                    <c:v>A</c:v>
                  </c:pt>
                  <c:pt idx="12">
                    <c:v>A</c:v>
                  </c:pt>
                  <c:pt idx="13">
                    <c:v>A</c:v>
                  </c:pt>
                  <c:pt idx="14">
                    <c:v>A</c:v>
                  </c:pt>
                  <c:pt idx="15">
                    <c:v>A</c:v>
                  </c:pt>
                  <c:pt idx="16">
                    <c:v>A</c:v>
                  </c:pt>
                  <c:pt idx="17">
                    <c:v>A*</c:v>
                  </c:pt>
                  <c:pt idx="18">
                    <c:v>A</c:v>
                  </c:pt>
                  <c:pt idx="19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F8A0-4E29-824F-0DDB98C25D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63837216"/>
        <c:axId val="563842112"/>
        <c:axId val="0"/>
      </c:bar3DChart>
      <c:catAx>
        <c:axId val="5638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42112"/>
        <c:crosses val="autoZero"/>
        <c:auto val="1"/>
        <c:lblAlgn val="ctr"/>
        <c:lblOffset val="100"/>
        <c:noMultiLvlLbl val="0"/>
      </c:catAx>
      <c:valAx>
        <c:axId val="563842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B874-2D6E-4267-9600-549C556AB794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1395-3BA4-4896-AEA7-27B9DBA8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" y="3108262"/>
            <a:ext cx="88422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mbria" panose="02040503050406030204" pitchFamily="18" charset="0"/>
              </a:rPr>
              <a:t>Kudos</a:t>
            </a:r>
            <a:r>
              <a:rPr lang="en-IN" sz="5400" dirty="0" smtClean="0">
                <a:latin typeface="Cambria" panose="02040503050406030204" pitchFamily="18" charset="0"/>
              </a:rPr>
              <a:t> </a:t>
            </a:r>
            <a:r>
              <a:rPr lang="en-US" sz="5400" b="1" dirty="0" smtClean="0">
                <a:latin typeface="Cambria" panose="02040503050406030204" pitchFamily="18" charset="0"/>
              </a:rPr>
              <a:t>to our 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IGCSE </a:t>
            </a:r>
            <a:r>
              <a:rPr lang="en-US" sz="6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CLASS OF </a:t>
            </a:r>
            <a:r>
              <a:rPr lang="en-US" sz="6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2018!</a:t>
            </a:r>
            <a:endParaRPr lang="en-US" sz="6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935169"/>
              </p:ext>
            </p:extLst>
          </p:nvPr>
        </p:nvGraphicFramePr>
        <p:xfrm>
          <a:off x="2541968" y="1842897"/>
          <a:ext cx="38131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4" imgW="3812410" imgH="1120164" progId="CorelDraw.Graphic.18">
                  <p:embed/>
                </p:oleObj>
              </mc:Choice>
              <mc:Fallback>
                <p:oleObj name="CorelDRAW" r:id="rId4" imgW="3812410" imgH="1120164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1968" y="1842897"/>
                        <a:ext cx="3813175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0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82781"/>
              </p:ext>
            </p:extLst>
          </p:nvPr>
        </p:nvGraphicFramePr>
        <p:xfrm>
          <a:off x="1343168" y="1893414"/>
          <a:ext cx="10070323" cy="451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Up Ribbon 2"/>
          <p:cNvSpPr/>
          <p:nvPr/>
        </p:nvSpPr>
        <p:spPr>
          <a:xfrm>
            <a:off x="1783958" y="145913"/>
            <a:ext cx="8745167" cy="1138137"/>
          </a:xfrm>
          <a:prstGeom prst="ribbon2">
            <a:avLst>
              <a:gd name="adj1" fmla="val 10840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IGCSE JUNE 2018 RESULTS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SUBJECT AVERAGE FOR HISTORY &amp; GEOGRAPHY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103" y="2028615"/>
            <a:ext cx="82712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+mj-lt"/>
              </a:rPr>
              <a:t>W</a:t>
            </a:r>
            <a:r>
              <a:rPr lang="en-US" sz="4400" b="1" dirty="0" smtClean="0">
                <a:solidFill>
                  <a:srgbClr val="C00000"/>
                </a:solidFill>
                <a:latin typeface="+mj-lt"/>
              </a:rPr>
              <a:t>e </a:t>
            </a:r>
            <a:r>
              <a:rPr lang="en-US" sz="4400" b="1" dirty="0">
                <a:solidFill>
                  <a:srgbClr val="C00000"/>
                </a:solidFill>
                <a:latin typeface="+mj-lt"/>
              </a:rPr>
              <a:t>celebrate </a:t>
            </a:r>
            <a:r>
              <a:rPr lang="en-US" sz="4400" b="1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en-US" sz="4400" b="1" dirty="0">
                <a:solidFill>
                  <a:srgbClr val="C00000"/>
                </a:solidFill>
                <a:latin typeface="+mj-lt"/>
              </a:rPr>
              <a:t>achievements </a:t>
            </a:r>
            <a:r>
              <a:rPr lang="en-US" sz="4400" b="1" dirty="0" smtClean="0">
                <a:solidFill>
                  <a:srgbClr val="C00000"/>
                </a:solidFill>
                <a:latin typeface="+mj-lt"/>
              </a:rPr>
              <a:t>of our students as they step out to </a:t>
            </a:r>
            <a:r>
              <a:rPr lang="en-US" sz="4400" b="1" dirty="0">
                <a:solidFill>
                  <a:srgbClr val="C00000"/>
                </a:solidFill>
                <a:latin typeface="+mj-lt"/>
              </a:rPr>
              <a:t>find inspiration beyond this big </a:t>
            </a:r>
            <a:r>
              <a:rPr lang="en-US" sz="4400" b="1" dirty="0" smtClean="0">
                <a:solidFill>
                  <a:srgbClr val="C00000"/>
                </a:solidFill>
                <a:latin typeface="+mj-lt"/>
              </a:rPr>
              <a:t>day!</a:t>
            </a:r>
            <a:endParaRPr lang="en-US" sz="4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978" y="1678444"/>
            <a:ext cx="8891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latinLnBrk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Cambria" panose="02040503050406030204" pitchFamily="18" charset="0"/>
              </a:rPr>
              <a:t>Aditya </a:t>
            </a:r>
            <a:r>
              <a:rPr lang="en-US" sz="2400" b="1" dirty="0">
                <a:latin typeface="Cambria" panose="02040503050406030204" pitchFamily="18" charset="0"/>
              </a:rPr>
              <a:t>Birla World Academy offers 20 subjects at the IGCSE Level</a:t>
            </a:r>
          </a:p>
          <a:p>
            <a:pPr marL="457189" indent="-457189" algn="just" latinLnBrk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41 students took the examination</a:t>
            </a:r>
            <a:endParaRPr lang="en-US" sz="2400" b="1" dirty="0">
              <a:latin typeface="Cambria" panose="02040503050406030204" pitchFamily="18" charset="0"/>
            </a:endParaRPr>
          </a:p>
          <a:p>
            <a:pPr marL="457189" indent="-457189" algn="just" latinLnBrk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ambria" panose="02040503050406030204" pitchFamily="18" charset="0"/>
              </a:rPr>
              <a:t>All 41 students had qualified for  the ICE Award</a:t>
            </a:r>
          </a:p>
          <a:p>
            <a:pPr marL="457189" indent="-457189" algn="just" latinLnBrk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ambria" panose="02040503050406030204" pitchFamily="18" charset="0"/>
              </a:rPr>
              <a:t>39 students (95%) secured an ICE Distinction</a:t>
            </a:r>
          </a:p>
          <a:p>
            <a:pPr marL="457189" indent="-457189" algn="just" latinLnBrk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ambria" panose="02040503050406030204" pitchFamily="18" charset="0"/>
              </a:rPr>
              <a:t>2 students secured an ICE Merit</a:t>
            </a:r>
          </a:p>
          <a:p>
            <a:pPr marL="457189" indent="-457189" algn="just" latinLnBrk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89% of the Grades spread over all subject areas are A*or A </a:t>
            </a:r>
          </a:p>
          <a:p>
            <a:pPr algn="just" latinLnBrk="1">
              <a:lnSpc>
                <a:spcPct val="150000"/>
              </a:lnSpc>
              <a:defRPr/>
            </a:pP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1750977" y="204280"/>
            <a:ext cx="8745167" cy="1050588"/>
          </a:xfrm>
          <a:prstGeom prst="ribbon2">
            <a:avLst>
              <a:gd name="adj1" fmla="val 1938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HIGHLIGHTS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6075" y="1468877"/>
            <a:ext cx="8229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latinLnBrk="1">
              <a:buFont typeface="Arial" panose="020B0604020202020204" pitchFamily="34" charset="0"/>
              <a:buChar char="•"/>
              <a:defRPr/>
            </a:pPr>
            <a:r>
              <a:rPr lang="en-IN" sz="2000" b="1" dirty="0" smtClean="0">
                <a:latin typeface="Cambria" panose="02040503050406030204" pitchFamily="18" charset="0"/>
              </a:rPr>
              <a:t>ICE </a:t>
            </a:r>
            <a:r>
              <a:rPr lang="en-IN" sz="2000" b="1" dirty="0">
                <a:latin typeface="Cambria" panose="02040503050406030204" pitchFamily="18" charset="0"/>
              </a:rPr>
              <a:t>distinction is awarded to pupils who </a:t>
            </a:r>
            <a:r>
              <a:rPr lang="en-IN" sz="2000" b="1" dirty="0" smtClean="0">
                <a:latin typeface="Cambria" panose="02040503050406030204" pitchFamily="18" charset="0"/>
              </a:rPr>
              <a:t>receive </a:t>
            </a:r>
            <a:r>
              <a:rPr lang="en-IN" sz="2000" b="1" dirty="0">
                <a:latin typeface="Cambria" panose="02040503050406030204" pitchFamily="18" charset="0"/>
              </a:rPr>
              <a:t>grade A or above in 5 subjects and grade C or </a:t>
            </a:r>
            <a:r>
              <a:rPr lang="en-IN" sz="2000" b="1" dirty="0" smtClean="0">
                <a:latin typeface="Cambria" panose="02040503050406030204" pitchFamily="18" charset="0"/>
              </a:rPr>
              <a:t>above </a:t>
            </a:r>
            <a:r>
              <a:rPr lang="en-IN" sz="2000" b="1" dirty="0">
                <a:latin typeface="Cambria" panose="02040503050406030204" pitchFamily="18" charset="0"/>
              </a:rPr>
              <a:t>in two subjects</a:t>
            </a:r>
          </a:p>
          <a:p>
            <a:pPr marL="457189" indent="-457189" algn="just" latinLnBrk="1">
              <a:buFont typeface="Arial" panose="020B0604020202020204" pitchFamily="34" charset="0"/>
              <a:buChar char="•"/>
              <a:defRPr/>
            </a:pPr>
            <a:endParaRPr lang="en-IN" sz="2000" b="1" dirty="0">
              <a:latin typeface="Cambria" panose="02040503050406030204" pitchFamily="18" charset="0"/>
            </a:endParaRPr>
          </a:p>
          <a:p>
            <a:pPr marL="457189" indent="-457189" algn="just" latinLnBrk="1">
              <a:buFont typeface="Arial" panose="020B0604020202020204" pitchFamily="34" charset="0"/>
              <a:buChar char="•"/>
              <a:defRPr/>
            </a:pPr>
            <a:r>
              <a:rPr lang="en-IN" sz="2000" b="1" dirty="0">
                <a:latin typeface="Cambria" panose="02040503050406030204" pitchFamily="18" charset="0"/>
              </a:rPr>
              <a:t>A merit requires a grade C or better in 5 subjects and grade F or </a:t>
            </a:r>
            <a:r>
              <a:rPr lang="en-IN" sz="2000" b="1" dirty="0" smtClean="0">
                <a:latin typeface="Cambria" panose="02040503050406030204" pitchFamily="18" charset="0"/>
              </a:rPr>
              <a:t> better </a:t>
            </a:r>
            <a:r>
              <a:rPr lang="en-IN" sz="2000" b="1" dirty="0">
                <a:latin typeface="Cambria" panose="02040503050406030204" pitchFamily="18" charset="0"/>
              </a:rPr>
              <a:t>in two subjects</a:t>
            </a:r>
          </a:p>
        </p:txBody>
      </p:sp>
      <p:graphicFrame>
        <p:nvGraphicFramePr>
          <p:cNvPr id="4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676361"/>
              </p:ext>
            </p:extLst>
          </p:nvPr>
        </p:nvGraphicFramePr>
        <p:xfrm>
          <a:off x="0" y="2791838"/>
          <a:ext cx="12313085" cy="416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p Ribbon 4"/>
          <p:cNvSpPr/>
          <p:nvPr/>
        </p:nvSpPr>
        <p:spPr>
          <a:xfrm>
            <a:off x="1783958" y="145913"/>
            <a:ext cx="8745167" cy="1138137"/>
          </a:xfrm>
          <a:prstGeom prst="ribbon2">
            <a:avLst>
              <a:gd name="adj1" fmla="val 10840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ICE AWARD 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(Based on 7 subjects)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47481"/>
              </p:ext>
            </p:extLst>
          </p:nvPr>
        </p:nvGraphicFramePr>
        <p:xfrm>
          <a:off x="90152" y="2099256"/>
          <a:ext cx="12101848" cy="502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36521"/>
              </p:ext>
            </p:extLst>
          </p:nvPr>
        </p:nvGraphicFramePr>
        <p:xfrm>
          <a:off x="1631360" y="1478604"/>
          <a:ext cx="9050362" cy="511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Up Ribbon 3"/>
          <p:cNvSpPr/>
          <p:nvPr/>
        </p:nvSpPr>
        <p:spPr>
          <a:xfrm>
            <a:off x="1783958" y="145913"/>
            <a:ext cx="8745167" cy="1138137"/>
          </a:xfrm>
          <a:prstGeom prst="ribbon2">
            <a:avLst>
              <a:gd name="adj1" fmla="val 10840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IGCSE JUNE 2018 RESULTS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GRADE SPREAD OVER ALL SUBJECT AREAS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15438"/>
              </p:ext>
            </p:extLst>
          </p:nvPr>
        </p:nvGraphicFramePr>
        <p:xfrm>
          <a:off x="1624442" y="1091689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Up Ribbon 2"/>
          <p:cNvSpPr/>
          <p:nvPr/>
        </p:nvSpPr>
        <p:spPr>
          <a:xfrm>
            <a:off x="1783958" y="145913"/>
            <a:ext cx="8745167" cy="1138137"/>
          </a:xfrm>
          <a:prstGeom prst="ribbon2">
            <a:avLst>
              <a:gd name="adj1" fmla="val 10840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IGCSE JUNE 2018 RESULTS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SUBJECT AVERAGE FOR LANGUAGES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29079"/>
              </p:ext>
            </p:extLst>
          </p:nvPr>
        </p:nvGraphicFramePr>
        <p:xfrm>
          <a:off x="1293779" y="1284051"/>
          <a:ext cx="9941668" cy="557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Up Ribbon 2"/>
          <p:cNvSpPr/>
          <p:nvPr/>
        </p:nvSpPr>
        <p:spPr>
          <a:xfrm>
            <a:off x="1783958" y="145913"/>
            <a:ext cx="8745167" cy="1138137"/>
          </a:xfrm>
          <a:prstGeom prst="ribbon2">
            <a:avLst>
              <a:gd name="adj1" fmla="val 10840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IGCSE JUNE 2018 RESULTS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SUBJECT AVERAGE FOR SCIENCES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891609"/>
              </p:ext>
            </p:extLst>
          </p:nvPr>
        </p:nvGraphicFramePr>
        <p:xfrm>
          <a:off x="1502379" y="1711832"/>
          <a:ext cx="9308324" cy="465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Up Ribbon 2"/>
          <p:cNvSpPr/>
          <p:nvPr/>
        </p:nvSpPr>
        <p:spPr>
          <a:xfrm>
            <a:off x="1783958" y="145913"/>
            <a:ext cx="8745167" cy="1138137"/>
          </a:xfrm>
          <a:prstGeom prst="ribbon2">
            <a:avLst>
              <a:gd name="adj1" fmla="val 10840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IGCSE JUNE 2018 RESULTS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SUBJECT AVERAGE FOR MATHEMATICS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535927"/>
              </p:ext>
            </p:extLst>
          </p:nvPr>
        </p:nvGraphicFramePr>
        <p:xfrm>
          <a:off x="1509885" y="714981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Up Ribbon 2"/>
          <p:cNvSpPr/>
          <p:nvPr/>
        </p:nvSpPr>
        <p:spPr>
          <a:xfrm>
            <a:off x="1783958" y="145913"/>
            <a:ext cx="8745167" cy="1138137"/>
          </a:xfrm>
          <a:prstGeom prst="ribbon2">
            <a:avLst>
              <a:gd name="adj1" fmla="val 10840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IGCSE JUNE 2018 RESULTS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SUBJECT AVERAGE FOR SOCIAL SCIENCE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2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41588"/>
              </p:ext>
            </p:extLst>
          </p:nvPr>
        </p:nvGraphicFramePr>
        <p:xfrm>
          <a:off x="1108953" y="1595336"/>
          <a:ext cx="10817158" cy="526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Up Ribbon 2"/>
          <p:cNvSpPr/>
          <p:nvPr/>
        </p:nvSpPr>
        <p:spPr>
          <a:xfrm>
            <a:off x="1783958" y="145913"/>
            <a:ext cx="8745167" cy="1449423"/>
          </a:xfrm>
          <a:prstGeom prst="ribbon2">
            <a:avLst>
              <a:gd name="adj1" fmla="val 10840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IGCSE JUNE 2018 RESULTS</a:t>
            </a:r>
          </a:p>
          <a:p>
            <a:pPr algn="ctr"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SUBJECT AVERAGE FOR 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&amp; DESIGN, COMPUTER SCIENCE AND ICT</a:t>
            </a:r>
            <a:endParaRPr lang="en-IN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8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BWA">
      <a:dk1>
        <a:sysClr val="windowText" lastClr="000000"/>
      </a:dk1>
      <a:lt1>
        <a:sysClr val="window" lastClr="FFFFFF"/>
      </a:lt1>
      <a:dk2>
        <a:srgbClr val="FFC000"/>
      </a:dk2>
      <a:lt2>
        <a:srgbClr val="FFFFFF"/>
      </a:lt2>
      <a:accent1>
        <a:srgbClr val="9D2E33"/>
      </a:accent1>
      <a:accent2>
        <a:srgbClr val="F48120"/>
      </a:accent2>
      <a:accent3>
        <a:srgbClr val="C94235"/>
      </a:accent3>
      <a:accent4>
        <a:srgbClr val="FFC000"/>
      </a:accent4>
      <a:accent5>
        <a:srgbClr val="C00000"/>
      </a:accent5>
      <a:accent6>
        <a:srgbClr val="833C0B"/>
      </a:accent6>
      <a:hlink>
        <a:srgbClr val="C55A11"/>
      </a:hlink>
      <a:folHlink>
        <a:srgbClr val="ED7D31"/>
      </a:folHlink>
    </a:clrScheme>
    <a:fontScheme name="ABWA FONTS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272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Unicode MS</vt:lpstr>
      <vt:lpstr>Cambria</vt:lpstr>
      <vt:lpstr>Office Theme</vt:lpstr>
      <vt:lpstr>CorelDRAW X8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franakb</dc:creator>
  <cp:lastModifiedBy>Harshada Madkaikar</cp:lastModifiedBy>
  <cp:revision>89</cp:revision>
  <cp:lastPrinted>2016-08-16T04:54:51Z</cp:lastPrinted>
  <dcterms:created xsi:type="dcterms:W3CDTF">2016-08-10T02:20:37Z</dcterms:created>
  <dcterms:modified xsi:type="dcterms:W3CDTF">2018-08-15T05:12:20Z</dcterms:modified>
</cp:coreProperties>
</file>