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2F5"/>
    <a:srgbClr val="0033CC"/>
    <a:srgbClr val="66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akb\Desktop\IGCSE%20AND%20A%20LEVEL%20RESULTS\final%20A%20Level%202015-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yad\Desktop\A%20level%20June%20results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anakb\Desktop\IGCSE%20AND%20A%20LEVEL%20RESULTS\final%20A%20Level%202015-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aheel\2017-18\extra\A%20level%20results%202017-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udangik\Downloads\A%20level%20June%20results%202018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 LEVEL JUNE 2018 GRADE SPREAD                                                         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3 </a:t>
            </a:r>
            <a:r>
              <a:rPr lang="en-US" dirty="0"/>
              <a:t>BEST SUBJECTS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DDCB-411E-B91D-C7C52BD6DE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DCB-411E-B91D-C7C52BD6DE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DDCB-411E-B91D-C7C52BD6DE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DCB-411E-B91D-C7C52BD6DE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03E-48C9-A69D-85CC2625224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DDCB-411E-B91D-C7C52BD6DEF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DCB-411E-B91D-C7C52BD6DEF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DDCB-411E-B91D-C7C52BD6DEFD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C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CB-411E-B91D-C7C52BD6DEF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E03E-48C9-A69D-85CC26252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 Level June 2018 Results'!$C$83:$C$87</c:f>
              <c:strCache>
                <c:ptCount val="5"/>
                <c:pt idx="0">
                  <c:v>A*</c:v>
                </c:pt>
                <c:pt idx="1">
                  <c:v>A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</c:strCache>
            </c:strRef>
          </c:cat>
          <c:val>
            <c:numRef>
              <c:f>'A Level June 2018 Results'!$Q$83:$Q$87</c:f>
              <c:numCache>
                <c:formatCode>0%</c:formatCode>
                <c:ptCount val="5"/>
                <c:pt idx="0">
                  <c:v>0.40909090909090912</c:v>
                </c:pt>
                <c:pt idx="1">
                  <c:v>0.25</c:v>
                </c:pt>
                <c:pt idx="2">
                  <c:v>0.15909090909090909</c:v>
                </c:pt>
                <c:pt idx="3" formatCode="0.0%">
                  <c:v>0.125</c:v>
                </c:pt>
                <c:pt idx="4">
                  <c:v>5.6818181818181816E-2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CB-411E-B91D-C7C52BD6DEF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baseline="0" dirty="0">
                <a:solidFill>
                  <a:srgbClr val="C00000"/>
                </a:solidFill>
                <a:effectLst/>
              </a:rPr>
              <a:t>A Level Subject Average</a:t>
            </a:r>
            <a:endParaRPr lang="en-IN" sz="2800" dirty="0">
              <a:solidFill>
                <a:srgbClr val="C0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354594016"/>
        <c:axId val="-1354598368"/>
        <c:axId val="0"/>
      </c:bar3DChart>
      <c:catAx>
        <c:axId val="-135459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4598368"/>
        <c:crosses val="autoZero"/>
        <c:auto val="1"/>
        <c:lblAlgn val="ctr"/>
        <c:lblOffset val="100"/>
        <c:noMultiLvlLbl val="0"/>
      </c:catAx>
      <c:valAx>
        <c:axId val="-13545983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459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</a:t>
            </a:r>
            <a:r>
              <a:rPr lang="en-US" baseline="0"/>
              <a:t> LEVEL SUBJECT WISE AVERAGE AND HIGHEST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07996314759802E-2"/>
          <c:y val="0.11329513719606422"/>
          <c:w val="0.95192003685240201"/>
          <c:h val="0.67838759418452144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354594560"/>
        <c:axId val="-1354607616"/>
        <c:axId val="0"/>
      </c:bar3DChart>
      <c:catAx>
        <c:axId val="-135459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4607616"/>
        <c:crosses val="autoZero"/>
        <c:auto val="1"/>
        <c:lblAlgn val="ctr"/>
        <c:lblOffset val="100"/>
        <c:noMultiLvlLbl val="0"/>
      </c:catAx>
      <c:valAx>
        <c:axId val="-135460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5459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'[A level June results 2018 (1).xlsx]A Level June 2018 Results'!$Z$36:$AK$36</c:f>
              <c:strCache>
                <c:ptCount val="12"/>
                <c:pt idx="0">
                  <c:v>ACCOUNTING</c:v>
                </c:pt>
                <c:pt idx="1">
                  <c:v>BIOLOGY</c:v>
                </c:pt>
                <c:pt idx="2">
                  <c:v>BUSINESS</c:v>
                </c:pt>
                <c:pt idx="3">
                  <c:v>CHEMISTRY</c:v>
                </c:pt>
                <c:pt idx="4">
                  <c:v>ECONOMICS</c:v>
                </c:pt>
                <c:pt idx="5">
                  <c:v>ENGLISH LANGUAGE</c:v>
                </c:pt>
                <c:pt idx="6">
                  <c:v>INFORMATION TECHNOLOGY</c:v>
                </c:pt>
                <c:pt idx="7">
                  <c:v>MATHEMATICS</c:v>
                </c:pt>
                <c:pt idx="8">
                  <c:v>PHYSICS</c:v>
                </c:pt>
                <c:pt idx="9">
                  <c:v>PSYCHOLOGY</c:v>
                </c:pt>
                <c:pt idx="10">
                  <c:v>COMPUTER SCIENCE</c:v>
                </c:pt>
                <c:pt idx="11">
                  <c:v>ART AND DESIGN</c:v>
                </c:pt>
              </c:strCache>
            </c:strRef>
          </c:cat>
          <c:val>
            <c:numRef>
              <c:f>'[A level June results 2018 (1).xlsx]A Level June 2018 Results'!$Z$37:$AK$37</c:f>
              <c:numCache>
                <c:formatCode>General</c:formatCode>
                <c:ptCount val="12"/>
                <c:pt idx="0">
                  <c:v>86</c:v>
                </c:pt>
                <c:pt idx="1">
                  <c:v>92</c:v>
                </c:pt>
                <c:pt idx="2">
                  <c:v>74</c:v>
                </c:pt>
                <c:pt idx="3">
                  <c:v>82</c:v>
                </c:pt>
                <c:pt idx="4">
                  <c:v>82</c:v>
                </c:pt>
                <c:pt idx="5">
                  <c:v>69</c:v>
                </c:pt>
                <c:pt idx="6">
                  <c:v>61</c:v>
                </c:pt>
                <c:pt idx="7">
                  <c:v>80</c:v>
                </c:pt>
                <c:pt idx="8">
                  <c:v>85</c:v>
                </c:pt>
                <c:pt idx="9">
                  <c:v>72</c:v>
                </c:pt>
                <c:pt idx="10">
                  <c:v>80</c:v>
                </c:pt>
                <c:pt idx="1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4-46C6-A3BC-3EB819DF77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-1261981264"/>
        <c:axId val="-1261972016"/>
        <c:axId val="0"/>
      </c:bar3DChart>
      <c:catAx>
        <c:axId val="-1261981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261972016"/>
        <c:crosses val="autoZero"/>
        <c:auto val="1"/>
        <c:lblAlgn val="ctr"/>
        <c:lblOffset val="100"/>
        <c:noMultiLvlLbl val="0"/>
      </c:catAx>
      <c:valAx>
        <c:axId val="-126197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12619812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9050"/>
    </a:sp3d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5AACF-73A5-4A54-A5BD-BF7803081D21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6AB6C-3726-4870-882E-61BAF3A34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238"/>
            <a:ext cx="12192000" cy="6864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633"/>
            <a:ext cx="10402845" cy="4943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6075"/>
            <a:ext cx="8786371" cy="2387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Baskerville Old Face" panose="02020602080505020303" pitchFamily="18" charset="0"/>
                <a:cs typeface="Arabic Typesetting" panose="03020402040406030203" pitchFamily="66" charset="-78"/>
              </a:rPr>
              <a:t>HEARTIEST CONGRATULATIONS!</a:t>
            </a:r>
            <a:br>
              <a:rPr lang="en-US" sz="4000" b="1" dirty="0" smtClean="0">
                <a:latin typeface="Baskerville Old Face" panose="02020602080505020303" pitchFamily="18" charset="0"/>
                <a:cs typeface="Arabic Typesetting" panose="03020402040406030203" pitchFamily="66" charset="-78"/>
              </a:rPr>
            </a:br>
            <a:r>
              <a:rPr lang="en-US" sz="4000" b="1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A LEVEL CLASS OF 2018!</a:t>
            </a:r>
            <a:endParaRPr lang="en-US" sz="4000" b="1" dirty="0">
              <a:solidFill>
                <a:srgbClr val="C00000"/>
              </a:solidFill>
              <a:latin typeface="Baskerville Old Face" panose="02020602080505020303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4" y="1299632"/>
            <a:ext cx="5179929" cy="1486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18" y="4218037"/>
            <a:ext cx="1633160" cy="121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349" y="1856215"/>
            <a:ext cx="119473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Aditya Birla World Academy offers a total of 12 subjects at the A Level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25 students took the examination 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13 </a:t>
            </a:r>
            <a:r>
              <a:rPr lang="en-US" sz="2400" b="1" dirty="0"/>
              <a:t>out of </a:t>
            </a:r>
            <a:r>
              <a:rPr lang="en-US" sz="2400" b="1" dirty="0" smtClean="0"/>
              <a:t>these 25 students </a:t>
            </a:r>
            <a:r>
              <a:rPr lang="en-US" sz="2400" b="1" dirty="0" smtClean="0"/>
              <a:t>(</a:t>
            </a:r>
            <a:r>
              <a:rPr lang="en-US" sz="2400" b="1" dirty="0" smtClean="0"/>
              <a:t>52</a:t>
            </a:r>
            <a:r>
              <a:rPr lang="en-US" sz="2400" b="1" dirty="0" smtClean="0"/>
              <a:t>%) </a:t>
            </a:r>
            <a:r>
              <a:rPr lang="en-US" sz="2400" b="1" dirty="0"/>
              <a:t>scored A* and/or A in all their chosen </a:t>
            </a:r>
            <a:r>
              <a:rPr lang="en-US" sz="2400" b="1" dirty="0" smtClean="0"/>
              <a:t>subjects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4 </a:t>
            </a:r>
            <a:r>
              <a:rPr lang="en-US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students </a:t>
            </a:r>
            <a:r>
              <a:rPr lang="en-US" sz="2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have scored 90% or </a:t>
            </a:r>
            <a:r>
              <a:rPr lang="en-US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above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Class </a:t>
            </a:r>
            <a:r>
              <a:rPr lang="en-US" sz="2400" b="1" dirty="0"/>
              <a:t>Average : </a:t>
            </a:r>
            <a:r>
              <a:rPr lang="en-US" sz="2400" b="1" dirty="0" smtClean="0"/>
              <a:t>77%</a:t>
            </a:r>
            <a:endParaRPr lang="en-US" sz="24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Highest</a:t>
            </a:r>
            <a:r>
              <a:rPr lang="en-US" sz="2400" b="1" dirty="0"/>
              <a:t>: 94% </a:t>
            </a:r>
            <a:endParaRPr lang="en-US" sz="2400" b="1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66% </a:t>
            </a:r>
            <a:r>
              <a:rPr lang="en-US" sz="24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en-US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f the Grades spread over all subject areas are A* or A </a:t>
            </a:r>
          </a:p>
          <a:p>
            <a:pPr algn="just"/>
            <a:endParaRPr lang="en-US" sz="28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pPr algn="just"/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Britannic Bold" panose="020B0903060703020204" pitchFamily="34" charset="0"/>
            </a:endParaRPr>
          </a:p>
          <a:p>
            <a:endParaRPr lang="en-US" sz="2400" dirty="0"/>
          </a:p>
        </p:txBody>
      </p:sp>
      <p:sp>
        <p:nvSpPr>
          <p:cNvPr id="4" name="Up Ribbon 3"/>
          <p:cNvSpPr/>
          <p:nvPr/>
        </p:nvSpPr>
        <p:spPr>
          <a:xfrm>
            <a:off x="152400" y="145913"/>
            <a:ext cx="11887200" cy="1138137"/>
          </a:xfrm>
          <a:prstGeom prst="ribbon2">
            <a:avLst>
              <a:gd name="adj1" fmla="val 23798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HIGHLIGHTS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65982"/>
              </p:ext>
            </p:extLst>
          </p:nvPr>
        </p:nvGraphicFramePr>
        <p:xfrm>
          <a:off x="2189409" y="2047741"/>
          <a:ext cx="8332750" cy="590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798998"/>
              </p:ext>
            </p:extLst>
          </p:nvPr>
        </p:nvGraphicFramePr>
        <p:xfrm>
          <a:off x="747252" y="1573161"/>
          <a:ext cx="10726993" cy="473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Up Ribbon 4"/>
          <p:cNvSpPr/>
          <p:nvPr/>
        </p:nvSpPr>
        <p:spPr>
          <a:xfrm>
            <a:off x="152400" y="145913"/>
            <a:ext cx="11887200" cy="1138137"/>
          </a:xfrm>
          <a:prstGeom prst="ribbon2">
            <a:avLst>
              <a:gd name="adj1" fmla="val 23798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CAMBRIDGE INTERNATIONAL A LEVEL JUNE 2018 RESULTS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GRADE SPREAD OVER ALL 12 SUBJECTS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277114"/>
              </p:ext>
            </p:extLst>
          </p:nvPr>
        </p:nvGraphicFramePr>
        <p:xfrm>
          <a:off x="785611" y="2047741"/>
          <a:ext cx="10921285" cy="453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949592"/>
              </p:ext>
            </p:extLst>
          </p:nvPr>
        </p:nvGraphicFramePr>
        <p:xfrm>
          <a:off x="2510971" y="2234007"/>
          <a:ext cx="6842813" cy="4623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4095"/>
              </p:ext>
            </p:extLst>
          </p:nvPr>
        </p:nvGraphicFramePr>
        <p:xfrm>
          <a:off x="1106520" y="1706878"/>
          <a:ext cx="9978960" cy="515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Up Ribbon 7"/>
          <p:cNvSpPr/>
          <p:nvPr/>
        </p:nvSpPr>
        <p:spPr>
          <a:xfrm>
            <a:off x="152400" y="145913"/>
            <a:ext cx="11887200" cy="1138137"/>
          </a:xfrm>
          <a:prstGeom prst="ribbon2">
            <a:avLst>
              <a:gd name="adj1" fmla="val 23798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CAMBRIDGE INTERNATIONAL A LEVEL JUNE 2018 RESULTS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AVERAGE % IN EACH SUBJECT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3797"/>
              </p:ext>
            </p:extLst>
          </p:nvPr>
        </p:nvGraphicFramePr>
        <p:xfrm>
          <a:off x="2191141" y="1729861"/>
          <a:ext cx="8128000" cy="482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32027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64341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SUBJECT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PERCENTAGE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418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ENGLISH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75%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34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MATH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98%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521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PHYSICS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92%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53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CHEMISTRY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93%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871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BIOLOGY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92%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61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ACCOUNTING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94%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60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ECONOMICS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91%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23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BUSINESS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93%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557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PSYCHOLOGY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75%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75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INFORMATION TECHNOLOGY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79%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94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COMPUTER SCIENCE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91%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626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ART AND DESIGN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62%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668536"/>
                  </a:ext>
                </a:extLst>
              </a:tr>
            </a:tbl>
          </a:graphicData>
        </a:graphic>
      </p:graphicFrame>
      <p:sp>
        <p:nvSpPr>
          <p:cNvPr id="5" name="Up Ribbon 4"/>
          <p:cNvSpPr/>
          <p:nvPr/>
        </p:nvSpPr>
        <p:spPr>
          <a:xfrm>
            <a:off x="152400" y="145913"/>
            <a:ext cx="11887200" cy="1138137"/>
          </a:xfrm>
          <a:prstGeom prst="ribbon2">
            <a:avLst>
              <a:gd name="adj1" fmla="val 23798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CAMBRIDGE INTERNATIONAL A LEVEL JUNE 2018 RESULTS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HIGHEST % IN EACH SUBJECT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evel final group photo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6440" r="4444" b="6044"/>
          <a:stretch/>
        </p:blipFill>
        <p:spPr>
          <a:xfrm>
            <a:off x="344129" y="334297"/>
            <a:ext cx="11493073" cy="62139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74627" y="5204315"/>
            <a:ext cx="10065321" cy="81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WE ARE PROUD OF EACH ONE OF YOU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38" y="1084676"/>
            <a:ext cx="10406774" cy="4944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5" y="3792021"/>
            <a:ext cx="9314021" cy="187244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en-US" sz="3200" b="1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SO GO OUT THERE AND LIVE YOUR DREAMS</a:t>
            </a:r>
            <a:br>
              <a:rPr lang="en-US" sz="3200" b="1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</a:br>
            <a:r>
              <a:rPr lang="en-US" sz="3200" b="1" dirty="0" smtClean="0">
                <a:solidFill>
                  <a:srgbClr val="C00000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LIVE THE LIFE THAT YOU HAVE IMAGINED!</a:t>
            </a:r>
            <a:endParaRPr lang="en-US" sz="3200" b="1" dirty="0">
              <a:solidFill>
                <a:srgbClr val="C00000"/>
              </a:solidFill>
              <a:latin typeface="Baskerville Old Face" panose="020206020805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511" y="1613438"/>
            <a:ext cx="931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askerville Old Face" panose="02020602080505020303" pitchFamily="18" charset="0"/>
                <a:cs typeface="Arabic Typesetting" panose="03020402040406030203" pitchFamily="66" charset="-78"/>
              </a:rPr>
              <a:t>WITH LOVE TO ALL OUR STUDENTS.......</a:t>
            </a:r>
            <a:endParaRPr lang="en-US" sz="3600" b="1" dirty="0">
              <a:latin typeface="Baskerville Old Face" panose="02020602080505020303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90" y="2308358"/>
            <a:ext cx="3009510" cy="22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BWA">
      <a:dk1>
        <a:sysClr val="windowText" lastClr="000000"/>
      </a:dk1>
      <a:lt1>
        <a:sysClr val="window" lastClr="FFFFFF"/>
      </a:lt1>
      <a:dk2>
        <a:srgbClr val="FFC000"/>
      </a:dk2>
      <a:lt2>
        <a:srgbClr val="FFFFFF"/>
      </a:lt2>
      <a:accent1>
        <a:srgbClr val="9D2E33"/>
      </a:accent1>
      <a:accent2>
        <a:srgbClr val="F48120"/>
      </a:accent2>
      <a:accent3>
        <a:srgbClr val="C94235"/>
      </a:accent3>
      <a:accent4>
        <a:srgbClr val="FFC000"/>
      </a:accent4>
      <a:accent5>
        <a:srgbClr val="C00000"/>
      </a:accent5>
      <a:accent6>
        <a:srgbClr val="833C0B"/>
      </a:accent6>
      <a:hlink>
        <a:srgbClr val="C55A11"/>
      </a:hlink>
      <a:folHlink>
        <a:srgbClr val="ED7D31"/>
      </a:folHlink>
    </a:clrScheme>
    <a:fontScheme name="ABWA FONTS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189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Unicode MS</vt:lpstr>
      <vt:lpstr>Arabic Typesetting</vt:lpstr>
      <vt:lpstr>Arial</vt:lpstr>
      <vt:lpstr>Baskerville Old Face</vt:lpstr>
      <vt:lpstr>Britannic Bold</vt:lpstr>
      <vt:lpstr>Cambria</vt:lpstr>
      <vt:lpstr>Office Theme</vt:lpstr>
      <vt:lpstr>HEARTIEST CONGRATULATIONS! A LEVEL CLASS OF 2018!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SO GO OUT THERE AND LIVE YOUR DREAMS LIVE THE LIFE THAT YOU HAVE IMAGINED!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franakb</dc:creator>
  <cp:lastModifiedBy>Admin</cp:lastModifiedBy>
  <cp:revision>79</cp:revision>
  <dcterms:created xsi:type="dcterms:W3CDTF">2016-08-10T15:07:30Z</dcterms:created>
  <dcterms:modified xsi:type="dcterms:W3CDTF">2018-08-16T03:12:32Z</dcterms:modified>
</cp:coreProperties>
</file>