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88" r:id="rId2"/>
    <p:sldId id="289" r:id="rId3"/>
    <p:sldId id="290" r:id="rId4"/>
    <p:sldId id="291" r:id="rId5"/>
    <p:sldId id="29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us" initials="r" lastIdx="2" clrIdx="0">
    <p:extLst>
      <p:ext uri="{19B8F6BF-5375-455C-9EA6-DF929625EA0E}">
        <p15:presenceInfo xmlns:p15="http://schemas.microsoft.com/office/powerpoint/2012/main" userId="S-1-5-21-2151889100-816552155-1841580386-11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  <a:srgbClr val="FFCC00"/>
    <a:srgbClr val="FE9700"/>
    <a:srgbClr val="FFF4DD"/>
    <a:srgbClr val="FFD5D5"/>
    <a:srgbClr val="FFD1D1"/>
    <a:srgbClr val="DEBDFF"/>
    <a:srgbClr val="FF8409"/>
    <a:srgbClr val="FF33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84" autoAdjust="0"/>
    <p:restoredTop sz="94660"/>
  </p:normalViewPr>
  <p:slideViewPr>
    <p:cSldViewPr snapToGrid="0">
      <p:cViewPr varScale="1">
        <p:scale>
          <a:sx n="82" d="100"/>
          <a:sy n="82" d="100"/>
        </p:scale>
        <p:origin x="4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3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IB%20DP%20June%202017\Batch%202018\Batch%202018-%20repor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IB%20DP%20June%202017\Batch%202018\Batch%202018-%20report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28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4654-4BCD-8C3B-7B1A81BE3E0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4654-4BCD-8C3B-7B1A81BE3E0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4654-4BCD-8C3B-7B1A81BE3E0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4654-4BCD-8C3B-7B1A81BE3E07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spc="0" baseline="0">
                        <a:solidFill>
                          <a:schemeClr val="accent1"/>
                        </a:solidFill>
                        <a:latin typeface="+mj-lt"/>
                        <a:ea typeface="+mn-ea"/>
                        <a:cs typeface="+mn-cs"/>
                      </a:defRPr>
                    </a:pPr>
                    <a:fld id="{F9366827-7B7E-4953-89A3-B566B7FE8B94}" type="CATEGORYNAME">
                      <a:rPr lang="en-US"/>
                      <a:pPr>
                        <a:defRPr sz="2000">
                          <a:latin typeface="+mj-lt"/>
                        </a:defRPr>
                      </a:pPr>
                      <a:t>[CATEGORY NAME]</a:t>
                    </a:fld>
                    <a:r>
                      <a:rPr lang="en-US" baseline="0" dirty="0"/>
                      <a:t>, </a:t>
                    </a:r>
                    <a:r>
                      <a:rPr lang="en-US" baseline="0" dirty="0" smtClean="0"/>
                      <a:t>27.27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654-4BCD-8C3B-7B1A81BE3E07}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spc="0" baseline="0">
                        <a:solidFill>
                          <a:schemeClr val="accent1"/>
                        </a:solidFill>
                        <a:latin typeface="+mj-lt"/>
                        <a:ea typeface="+mn-ea"/>
                        <a:cs typeface="+mn-cs"/>
                      </a:defRPr>
                    </a:pPr>
                    <a:fld id="{0D0E01E3-9342-4A21-A96B-B9C9A4CF3B4A}" type="CATEGORYNAME">
                      <a:rPr lang="en-US"/>
                      <a:pPr>
                        <a:defRPr sz="2000">
                          <a:solidFill>
                            <a:schemeClr val="accent1"/>
                          </a:solidFill>
                          <a:latin typeface="+mj-lt"/>
                        </a:defRPr>
                      </a:pPr>
                      <a:t>[CATEGORY NAME]</a:t>
                    </a:fld>
                    <a:r>
                      <a:rPr lang="en-US" baseline="0" dirty="0"/>
                      <a:t>, </a:t>
                    </a:r>
                    <a:r>
                      <a:rPr lang="en-US" baseline="0" dirty="0" smtClean="0"/>
                      <a:t>27.27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654-4BCD-8C3B-7B1A81BE3E07}"/>
                </c:ext>
              </c:extLst>
            </c:dLbl>
            <c:dLbl>
              <c:idx val="2"/>
              <c:layout>
                <c:manualLayout>
                  <c:x val="0"/>
                  <c:y val="0.1815144431682483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3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654-4BCD-8C3B-7B1A81BE3E07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4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4654-4BCD-8C3B-7B1A81BE3E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accent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'DP Score distributiom-8'!$K$4:$K$8</c:f>
              <c:strCache>
                <c:ptCount val="4"/>
                <c:pt idx="0">
                  <c:v>45-40</c:v>
                </c:pt>
                <c:pt idx="1">
                  <c:v>39-35</c:v>
                </c:pt>
                <c:pt idx="2">
                  <c:v>34-30</c:v>
                </c:pt>
                <c:pt idx="3">
                  <c:v>29-25</c:v>
                </c:pt>
              </c:strCache>
            </c:strRef>
          </c:cat>
          <c:val>
            <c:numRef>
              <c:f>'DP Score distributiom-8'!$L$4:$L$8</c:f>
              <c:numCache>
                <c:formatCode>General</c:formatCode>
                <c:ptCount val="4"/>
                <c:pt idx="0">
                  <c:v>21.21</c:v>
                </c:pt>
                <c:pt idx="1">
                  <c:v>33.33</c:v>
                </c:pt>
                <c:pt idx="2">
                  <c:v>36.36</c:v>
                </c:pt>
                <c:pt idx="3">
                  <c:v>9.09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654-4BCD-8C3B-7B1A81BE3E0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'Grade % wise-6 7'!$N$25</c:f>
              <c:strCache>
                <c:ptCount val="1"/>
                <c:pt idx="0">
                  <c:v>2018</c:v>
                </c:pt>
              </c:strCache>
            </c:strRef>
          </c:tx>
          <c:explosion val="32"/>
          <c:dPt>
            <c:idx val="0"/>
            <c:bubble3D val="0"/>
            <c:explosion val="51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F3F9-43FE-A2BF-4CB5D3E85C7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F3F9-43FE-A2BF-4CB5D3E85C7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F3F9-43FE-A2BF-4CB5D3E85C7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F3F9-43FE-A2BF-4CB5D3E85C7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F3F9-43FE-A2BF-4CB5D3E85C73}"/>
              </c:ext>
            </c:extLst>
          </c:dPt>
          <c:dLbls>
            <c:dLbl>
              <c:idx val="0"/>
              <c:layout/>
              <c:tx>
                <c:rich>
                  <a:bodyPr rot="0" vert="horz"/>
                  <a:lstStyle/>
                  <a:p>
                    <a:pPr>
                      <a:defRPr sz="2000"/>
                    </a:pPr>
                    <a:fld id="{A0C1D430-02E2-47F2-A9B0-731E96F40A6D}" type="CATEGORYNAME">
                      <a:rPr lang="en-US" sz="2000"/>
                      <a:pPr>
                        <a:defRPr sz="2000"/>
                      </a:pPr>
                      <a:t>[CATEGORY NAME]</a:t>
                    </a:fld>
                    <a:endParaRPr lang="en-US" sz="2000" dirty="0"/>
                  </a:p>
                  <a:p>
                    <a:pPr>
                      <a:defRPr sz="2000"/>
                    </a:pPr>
                    <a:r>
                      <a:rPr lang="en-US" sz="2000" dirty="0"/>
                      <a:t> </a:t>
                    </a:r>
                    <a:r>
                      <a:rPr lang="en-US" sz="2000" dirty="0" smtClean="0"/>
                      <a:t>18.3%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3F9-43FE-A2BF-4CB5D3E85C73}"/>
                </c:ext>
              </c:extLst>
            </c:dLbl>
            <c:dLbl>
              <c:idx val="1"/>
              <c:layout/>
              <c:tx>
                <c:rich>
                  <a:bodyPr rot="0" vert="horz"/>
                  <a:lstStyle/>
                  <a:p>
                    <a:pPr>
                      <a:defRPr sz="2000"/>
                    </a:pPr>
                    <a:fld id="{BA405535-F31F-44CD-B99B-0BA4C27A31F6}" type="CATEGORYNAME">
                      <a:rPr lang="en-US" sz="2000"/>
                      <a:pPr>
                        <a:defRPr sz="2000"/>
                      </a:pPr>
                      <a:t>[CATEGORY NAME]</a:t>
                    </a:fld>
                    <a:endParaRPr lang="en-US" sz="2000" dirty="0"/>
                  </a:p>
                  <a:p>
                    <a:pPr>
                      <a:defRPr sz="2000"/>
                    </a:pPr>
                    <a:r>
                      <a:rPr lang="en-US" sz="2000" dirty="0" smtClean="0"/>
                      <a:t>38.1%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3F9-43FE-A2BF-4CB5D3E85C73}"/>
                </c:ext>
              </c:extLst>
            </c:dLbl>
            <c:dLbl>
              <c:idx val="2"/>
              <c:layout/>
              <c:tx>
                <c:rich>
                  <a:bodyPr rot="0" vert="horz"/>
                  <a:lstStyle/>
                  <a:p>
                    <a:pPr>
                      <a:defRPr sz="2000"/>
                    </a:pPr>
                    <a:fld id="{99C31060-3D19-42B8-94E8-A8BAD1DBD693}" type="CATEGORYNAME">
                      <a:rPr lang="en-US" sz="2000"/>
                      <a:pPr>
                        <a:defRPr sz="2000"/>
                      </a:pPr>
                      <a:t>[CATEGORY NAME]</a:t>
                    </a:fld>
                    <a:endParaRPr lang="en-US" sz="2000" dirty="0"/>
                  </a:p>
                  <a:p>
                    <a:pPr>
                      <a:defRPr sz="2000"/>
                    </a:pPr>
                    <a:r>
                      <a:rPr lang="en-US" sz="2000" dirty="0" smtClean="0"/>
                      <a:t>34.5%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3F9-43FE-A2BF-4CB5D3E85C73}"/>
                </c:ext>
              </c:extLst>
            </c:dLbl>
            <c:dLbl>
              <c:idx val="3"/>
              <c:layout/>
              <c:tx>
                <c:rich>
                  <a:bodyPr rot="0" vert="horz"/>
                  <a:lstStyle/>
                  <a:p>
                    <a:pPr>
                      <a:defRPr sz="2000"/>
                    </a:pPr>
                    <a:fld id="{4E756E10-87B7-4D2A-87C6-35063149AF91}" type="CATEGORYNAME">
                      <a:rPr lang="en-US" sz="2000"/>
                      <a:pPr>
                        <a:defRPr sz="2000"/>
                      </a:pPr>
                      <a:t>[CATEGORY NAME]</a:t>
                    </a:fld>
                    <a:endParaRPr lang="en-US" sz="2000"/>
                  </a:p>
                  <a:p>
                    <a:pPr>
                      <a:defRPr sz="2000"/>
                    </a:pPr>
                    <a:r>
                      <a:rPr lang="en-US" sz="2000"/>
                      <a:t> </a:t>
                    </a:r>
                    <a:fld id="{52EEA859-C95D-415F-9AC0-02B68C20CE54}" type="VALUE">
                      <a:rPr lang="en-US" sz="2000"/>
                      <a:pPr>
                        <a:defRPr sz="2000"/>
                      </a:pPr>
                      <a:t>[VALUE]</a:t>
                    </a:fld>
                    <a:r>
                      <a:rPr lang="en-US" sz="200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3F9-43FE-A2BF-4CB5D3E85C73}"/>
                </c:ext>
              </c:extLst>
            </c:dLbl>
            <c:dLbl>
              <c:idx val="4"/>
              <c:layout>
                <c:manualLayout>
                  <c:x val="1.089840625825962E-2"/>
                  <c:y val="0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2000"/>
                    </a:pPr>
                    <a:fld id="{8630A2D5-6941-46DB-A6C7-6ED0CD0B2B97}" type="CATEGORYNAME">
                      <a:rPr lang="en-US" sz="2000"/>
                      <a:pPr>
                        <a:defRPr sz="2000"/>
                      </a:pPr>
                      <a:t>[CATEGORY NAME]</a:t>
                    </a:fld>
                    <a:endParaRPr lang="en-US" sz="2000"/>
                  </a:p>
                  <a:p>
                    <a:pPr>
                      <a:defRPr sz="2000"/>
                    </a:pPr>
                    <a:r>
                      <a:rPr lang="en-US" sz="2000"/>
                      <a:t> </a:t>
                    </a:r>
                    <a:fld id="{A2119ADE-0631-4F61-82D9-82617AF4E33E}" type="VALUE">
                      <a:rPr lang="en-US" sz="2000"/>
                      <a:pPr>
                        <a:defRPr sz="2000"/>
                      </a:pPr>
                      <a:t>[VALUE]</a:t>
                    </a:fld>
                    <a:r>
                      <a:rPr lang="en-US" sz="200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F3F9-43FE-A2BF-4CB5D3E85C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'Grade % wise-6 7'!$O$24:$S$24</c:f>
              <c:numCache>
                <c:formatCode>General</c:formatCode>
                <c:ptCount val="5"/>
                <c:pt idx="0">
                  <c:v>7</c:v>
                </c:pt>
                <c:pt idx="1">
                  <c:v>6</c:v>
                </c:pt>
                <c:pt idx="2">
                  <c:v>5</c:v>
                </c:pt>
                <c:pt idx="3">
                  <c:v>4</c:v>
                </c:pt>
                <c:pt idx="4">
                  <c:v>3</c:v>
                </c:pt>
              </c:numCache>
            </c:numRef>
          </c:cat>
          <c:val>
            <c:numRef>
              <c:f>'Grade % wise-6 7'!$O$25:$S$25</c:f>
              <c:numCache>
                <c:formatCode>0.00</c:formatCode>
                <c:ptCount val="5"/>
                <c:pt idx="0">
                  <c:v>15.7</c:v>
                </c:pt>
                <c:pt idx="1">
                  <c:v>39.1</c:v>
                </c:pt>
                <c:pt idx="2">
                  <c:v>36</c:v>
                </c:pt>
                <c:pt idx="3">
                  <c:v>7.6</c:v>
                </c:pt>
                <c:pt idx="4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3F9-43FE-A2BF-4CB5D3E85C7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8880043341290271"/>
          <c:y val="4.394276073103711E-2"/>
          <c:w val="7.87447088968415E-2"/>
          <c:h val="0.47913795624474881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 b="1">
          <a:solidFill>
            <a:schemeClr val="accent3"/>
          </a:solidFill>
          <a:latin typeface="+mj-lt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'Bonus Points-12'!$N$1</c:f>
              <c:strCache>
                <c:ptCount val="1"/>
                <c:pt idx="0">
                  <c:v>% of students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'Bonus Points-12'!$M$2:$M$5</c:f>
              <c:numCache>
                <c:formatCode>General</c:formatCode>
                <c:ptCount val="4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0</c:v>
                </c:pt>
              </c:numCache>
            </c:numRef>
          </c:cat>
          <c:val>
            <c:numRef>
              <c:f>'Bonus Points-12'!$N$2:$N$5</c:f>
              <c:numCache>
                <c:formatCode>0.0</c:formatCode>
                <c:ptCount val="4"/>
                <c:pt idx="0">
                  <c:v>33.333333333333329</c:v>
                </c:pt>
                <c:pt idx="1">
                  <c:v>36.363636363636367</c:v>
                </c:pt>
                <c:pt idx="2">
                  <c:v>24.242424242424242</c:v>
                </c:pt>
                <c:pt idx="3">
                  <c:v>6.0606060606060606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43-4698-A432-706B1844CE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79455119"/>
        <c:axId val="1579463439"/>
        <c:axId val="0"/>
      </c:bar3DChart>
      <c:catAx>
        <c:axId val="15794551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9463439"/>
        <c:crosses val="autoZero"/>
        <c:auto val="1"/>
        <c:lblAlgn val="ctr"/>
        <c:lblOffset val="100"/>
        <c:noMultiLvlLbl val="0"/>
      </c:catAx>
      <c:valAx>
        <c:axId val="15794634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79455119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E14F8-A96E-4F2D-A77E-A6888D448D62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81918-E8F3-47F7-A9A7-F6E97EC0D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47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678E0-9980-43D3-8A13-2EBECAB00DCD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FC483-69F3-45FA-BF30-D353CDC97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248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0327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295454"/>
            <a:ext cx="130630" cy="5881510"/>
          </a:xfrm>
          <a:prstGeom prst="rect">
            <a:avLst/>
          </a:prstGeom>
          <a:solidFill>
            <a:srgbClr val="FFCA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0" y="1736767"/>
            <a:ext cx="8101584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40659" y="843938"/>
            <a:ext cx="10515600" cy="892829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06941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4183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295454"/>
            <a:ext cx="130630" cy="5881510"/>
          </a:xfrm>
          <a:prstGeom prst="rect">
            <a:avLst/>
          </a:prstGeom>
          <a:solidFill>
            <a:srgbClr val="FFCA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5774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295454"/>
            <a:ext cx="130630" cy="5881510"/>
          </a:xfrm>
          <a:prstGeom prst="rect">
            <a:avLst/>
          </a:prstGeom>
          <a:solidFill>
            <a:srgbClr val="FFCA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0" y="1736767"/>
            <a:ext cx="8101584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40659" y="843938"/>
            <a:ext cx="10515600" cy="892829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09843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2145170"/>
            <a:ext cx="10515600" cy="2852737"/>
          </a:xfrm>
        </p:spPr>
        <p:txBody>
          <a:bodyPr anchor="b">
            <a:normAutofit/>
          </a:bodyPr>
          <a:lstStyle>
            <a:lvl1pPr>
              <a:defRPr sz="4800">
                <a:solidFill>
                  <a:srgbClr val="231F2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502489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31850" y="0"/>
            <a:ext cx="1371419" cy="3596640"/>
          </a:xfrm>
          <a:prstGeom prst="rect">
            <a:avLst/>
          </a:prstGeom>
          <a:solidFill>
            <a:srgbClr val="FFCA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 userDrawn="1"/>
        </p:nvSpPr>
        <p:spPr>
          <a:xfrm>
            <a:off x="838381" y="6116638"/>
            <a:ext cx="1371419" cy="741361"/>
          </a:xfrm>
          <a:prstGeom prst="rect">
            <a:avLst/>
          </a:prstGeom>
          <a:solidFill>
            <a:srgbClr val="FFCA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7317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1659CA-729E-4342-81DD-965C5AFD7318}" type="datetimeFigureOut">
              <a:rPr lang="en-GB" smtClean="0"/>
              <a:pPr/>
              <a:t>02/08/2018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277592E-C1B2-490D-883C-87FD71AC352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161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659CA-729E-4342-81DD-965C5AFD7318}" type="datetimeFigureOut">
              <a:rPr lang="en-GB" smtClean="0"/>
              <a:t>02/08/2018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592E-C1B2-490D-883C-87FD71AC35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591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295454"/>
            <a:ext cx="130630" cy="5881510"/>
          </a:xfrm>
          <a:prstGeom prst="rect">
            <a:avLst/>
          </a:prstGeom>
          <a:solidFill>
            <a:srgbClr val="FFCA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0197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94217" y="2080305"/>
            <a:ext cx="6914606" cy="2387600"/>
          </a:xfrm>
        </p:spPr>
        <p:txBody>
          <a:bodyPr anchor="b">
            <a:normAutofit/>
          </a:bodyPr>
          <a:lstStyle>
            <a:lvl1pPr algn="r">
              <a:defRPr sz="5400">
                <a:solidFill>
                  <a:srgbClr val="C94235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94217" y="4559980"/>
            <a:ext cx="6914606" cy="1655762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IN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50618"/>
          <a:stretch/>
        </p:blipFill>
        <p:spPr>
          <a:xfrm>
            <a:off x="0" y="219734"/>
            <a:ext cx="3448594" cy="665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77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6" t="91577" r="8054" b="3907"/>
          <a:stretch/>
        </p:blipFill>
        <p:spPr>
          <a:xfrm>
            <a:off x="2049116" y="6464300"/>
            <a:ext cx="7899400" cy="304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259" b="4815"/>
          <a:stretch/>
        </p:blipFill>
        <p:spPr>
          <a:xfrm>
            <a:off x="1313641" y="6406573"/>
            <a:ext cx="9370351" cy="577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513" y="0"/>
            <a:ext cx="2694608" cy="875748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38200" y="875748"/>
            <a:ext cx="10515600" cy="8928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838200" y="1981201"/>
            <a:ext cx="10515600" cy="419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6344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60" r:id="rId3"/>
    <p:sldLayoutId id="2147483662" r:id="rId4"/>
    <p:sldLayoutId id="2147483658" r:id="rId5"/>
    <p:sldLayoutId id="2147483661" r:id="rId6"/>
    <p:sldLayoutId id="2147483663" r:id="rId7"/>
    <p:sldLayoutId id="2147483702" r:id="rId8"/>
    <p:sldLayoutId id="2147483704" r:id="rId9"/>
    <p:sldLayoutId id="2147483703" r:id="rId10"/>
  </p:sldLayoutIdLst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2168" t="-656" r="1188" b="1"/>
          <a:stretch/>
        </p:blipFill>
        <p:spPr>
          <a:xfrm>
            <a:off x="4514885" y="-332780"/>
            <a:ext cx="7394522" cy="4764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529584" y="4431329"/>
            <a:ext cx="8379823" cy="12653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rgbClr val="C94235"/>
                </a:solidFill>
                <a:latin typeface="Franklin Gothic Demi" panose="020B0703020102020204" pitchFamily="34" charset="0"/>
                <a:ea typeface="+mj-ea"/>
                <a:cs typeface="+mj-cs"/>
              </a:defRPr>
            </a:lvl1pPr>
          </a:lstStyle>
          <a:p>
            <a:r>
              <a:rPr lang="en-IN" sz="8000" b="1" dirty="0" smtClean="0">
                <a:latin typeface="Century Gothic" panose="020B0502020202020204" pitchFamily="34" charset="0"/>
              </a:rPr>
              <a:t>CLASS OF 2018</a:t>
            </a:r>
            <a:endParaRPr lang="en-IN" sz="8000" b="1" dirty="0">
              <a:latin typeface="Century Gothic" panose="020B0502020202020204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994801" y="5696712"/>
            <a:ext cx="6914606" cy="72019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4800" dirty="0" smtClean="0"/>
              <a:t>RESULT ANALYSIS</a:t>
            </a:r>
            <a:endParaRPr lang="en-IN" sz="4800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462272" y="5565185"/>
            <a:ext cx="7729728" cy="27822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78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0659" y="566428"/>
            <a:ext cx="10515600" cy="892829"/>
          </a:xfrm>
        </p:spPr>
        <p:txBody>
          <a:bodyPr/>
          <a:lstStyle/>
          <a:p>
            <a:r>
              <a:rPr lang="en-US" dirty="0" smtClean="0"/>
              <a:t>HIGH ACHIEVERS</a:t>
            </a:r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340659" y="1850950"/>
            <a:ext cx="6990642" cy="4190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238" marR="0" lvl="0" indent="-63023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Aaryan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Pandit-45</a:t>
            </a:r>
          </a:p>
          <a:p>
            <a:pPr marL="630238" marR="0" lvl="0" indent="-63023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Pritka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Nayak-43</a:t>
            </a:r>
          </a:p>
          <a:p>
            <a:pPr marL="630238" marR="0" lvl="0" indent="-63023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Anish Samart-42</a:t>
            </a:r>
          </a:p>
          <a:p>
            <a:pPr marL="630238" marR="0" lvl="0" indent="-63023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Hiya Sanghvi-41</a:t>
            </a:r>
          </a:p>
          <a:p>
            <a:pPr marL="630238" marR="0" lvl="0" indent="-63023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2000" b="1" dirty="0" smtClean="0">
                <a:solidFill>
                  <a:schemeClr val="accent1"/>
                </a:solidFill>
                <a:latin typeface="+mj-lt"/>
              </a:rPr>
              <a:t>Diya </a:t>
            </a:r>
            <a:r>
              <a:rPr lang="en-US" sz="2000" b="1" dirty="0" err="1" smtClean="0">
                <a:solidFill>
                  <a:schemeClr val="accent1"/>
                </a:solidFill>
                <a:latin typeface="+mj-lt"/>
              </a:rPr>
              <a:t>Kuwelkar</a:t>
            </a:r>
            <a:r>
              <a:rPr lang="en-US" sz="2000" b="1" dirty="0" smtClean="0">
                <a:solidFill>
                  <a:schemeClr val="accent1"/>
                </a:solidFill>
                <a:latin typeface="+mj-lt"/>
              </a:rPr>
              <a:t>- 41</a:t>
            </a:r>
          </a:p>
          <a:p>
            <a:pPr marL="630238" lvl="0" indent="-630238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2000" b="1" dirty="0" err="1">
                <a:solidFill>
                  <a:schemeClr val="accent1"/>
                </a:solidFill>
                <a:latin typeface="+mj-lt"/>
              </a:rPr>
              <a:t>Devarsi</a:t>
            </a:r>
            <a:r>
              <a:rPr lang="en-US" sz="20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sz="2000" b="1" dirty="0" err="1">
                <a:solidFill>
                  <a:schemeClr val="accent1"/>
                </a:solidFill>
                <a:latin typeface="+mj-lt"/>
              </a:rPr>
              <a:t>Turahia</a:t>
            </a:r>
            <a:r>
              <a:rPr lang="en-US" sz="2000" b="1" dirty="0">
                <a:solidFill>
                  <a:schemeClr val="accent1"/>
                </a:solidFill>
                <a:latin typeface="+mj-lt"/>
              </a:rPr>
              <a:t>- </a:t>
            </a:r>
            <a:r>
              <a:rPr lang="en-US" sz="2000" b="1" dirty="0" smtClean="0">
                <a:solidFill>
                  <a:schemeClr val="accent1"/>
                </a:solidFill>
                <a:latin typeface="+mj-lt"/>
              </a:rPr>
              <a:t>40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630238" marR="0" lvl="0" indent="-63023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Sanika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Gupte-40</a:t>
            </a:r>
          </a:p>
          <a:p>
            <a:pPr marL="630238" marR="0" lvl="0" indent="-63023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Varun Suchanti-40</a:t>
            </a:r>
          </a:p>
          <a:p>
            <a:pPr marL="630238" marR="0" lvl="0" indent="-630238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Meet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Vaddakachery-40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36"/>
          <a:stretch/>
        </p:blipFill>
        <p:spPr>
          <a:xfrm>
            <a:off x="7732776" y="2161583"/>
            <a:ext cx="4108704" cy="35689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33"/>
          <a:stretch/>
        </p:blipFill>
        <p:spPr>
          <a:xfrm>
            <a:off x="5138492" y="2040578"/>
            <a:ext cx="4138260" cy="3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6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3479567"/>
              </p:ext>
            </p:extLst>
          </p:nvPr>
        </p:nvGraphicFramePr>
        <p:xfrm>
          <a:off x="632179" y="1674685"/>
          <a:ext cx="8748888" cy="4827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DP SCORE DISTRIBUTION </a:t>
            </a:r>
            <a:r>
              <a:rPr lang="en-IN" dirty="0" smtClean="0"/>
              <a:t>- 2018</a:t>
            </a:r>
            <a:endParaRPr lang="en-IN" dirty="0"/>
          </a:p>
        </p:txBody>
      </p:sp>
      <p:sp>
        <p:nvSpPr>
          <p:cNvPr id="2" name="TextBox 1"/>
          <p:cNvSpPr txBox="1"/>
          <p:nvPr/>
        </p:nvSpPr>
        <p:spPr>
          <a:xfrm>
            <a:off x="1005840" y="5888736"/>
            <a:ext cx="8979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chemeClr val="accent1"/>
                </a:solidFill>
                <a:latin typeface="+mj-lt"/>
              </a:rPr>
              <a:t>&gt;50%  scores are above </a:t>
            </a:r>
            <a:r>
              <a:rPr lang="en-US" sz="2400" b="1" dirty="0" smtClean="0">
                <a:solidFill>
                  <a:schemeClr val="accent1"/>
                </a:solidFill>
                <a:latin typeface="+mj-lt"/>
              </a:rPr>
              <a:t>35</a:t>
            </a:r>
            <a:endParaRPr lang="en-US" sz="2400" b="1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0036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9459587"/>
              </p:ext>
            </p:extLst>
          </p:nvPr>
        </p:nvGraphicFramePr>
        <p:xfrm>
          <a:off x="566928" y="1856231"/>
          <a:ext cx="10487772" cy="4919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GRADE </a:t>
            </a:r>
            <a:r>
              <a:rPr lang="en-US" dirty="0" smtClean="0"/>
              <a:t>DISTRIBUTION - </a:t>
            </a:r>
            <a:r>
              <a:rPr lang="en-US" dirty="0" smtClean="0"/>
              <a:t>2018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1005840" y="5888736"/>
            <a:ext cx="8979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55% grades are 7’s &amp; 6’s</a:t>
            </a:r>
          </a:p>
        </p:txBody>
      </p:sp>
    </p:spTree>
    <p:extLst>
      <p:ext uri="{BB962C8B-B14F-4D97-AF65-F5344CB8AC3E}">
        <p14:creationId xmlns:p14="http://schemas.microsoft.com/office/powerpoint/2010/main" val="100313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BONUS POINTS 2018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6177687"/>
              </p:ext>
            </p:extLst>
          </p:nvPr>
        </p:nvGraphicFramePr>
        <p:xfrm>
          <a:off x="873627" y="1838036"/>
          <a:ext cx="10189029" cy="4585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1138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BWA">
      <a:dk1>
        <a:sysClr val="windowText" lastClr="000000"/>
      </a:dk1>
      <a:lt1>
        <a:sysClr val="window" lastClr="FFFFFF"/>
      </a:lt1>
      <a:dk2>
        <a:srgbClr val="FFC000"/>
      </a:dk2>
      <a:lt2>
        <a:srgbClr val="FFFFFF"/>
      </a:lt2>
      <a:accent1>
        <a:srgbClr val="9D2E33"/>
      </a:accent1>
      <a:accent2>
        <a:srgbClr val="F48120"/>
      </a:accent2>
      <a:accent3>
        <a:srgbClr val="C94235"/>
      </a:accent3>
      <a:accent4>
        <a:srgbClr val="FFC000"/>
      </a:accent4>
      <a:accent5>
        <a:srgbClr val="C00000"/>
      </a:accent5>
      <a:accent6>
        <a:srgbClr val="833C0B"/>
      </a:accent6>
      <a:hlink>
        <a:srgbClr val="C55A11"/>
      </a:hlink>
      <a:folHlink>
        <a:srgbClr val="ED7D31"/>
      </a:folHlink>
    </a:clrScheme>
    <a:fontScheme name="ABWA FONTS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1238</TotalTime>
  <Words>84</Words>
  <Application>Microsoft Office PowerPoint</Application>
  <PresentationFormat>Widescreen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Cambria</vt:lpstr>
      <vt:lpstr>Century Gothic</vt:lpstr>
      <vt:lpstr>Franklin Gothic Demi</vt:lpstr>
      <vt:lpstr>Wingdings</vt:lpstr>
      <vt:lpstr>Office Theme</vt:lpstr>
      <vt:lpstr>PowerPoint Presentation</vt:lpstr>
      <vt:lpstr>HIGH ACHIEVERS</vt:lpstr>
      <vt:lpstr>DP SCORE DISTRIBUTION - 2018</vt:lpstr>
      <vt:lpstr> GRADE DISTRIBUTION - 2018</vt:lpstr>
      <vt:lpstr>BONUS POINTS 2018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Kapil Patil</dc:creator>
  <cp:lastModifiedBy>Harshada Madkaikar</cp:lastModifiedBy>
  <cp:revision>107</cp:revision>
  <dcterms:created xsi:type="dcterms:W3CDTF">2015-10-20T07:51:38Z</dcterms:created>
  <dcterms:modified xsi:type="dcterms:W3CDTF">2018-08-02T06:50:56Z</dcterms:modified>
</cp:coreProperties>
</file>