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8"/>
  </p:notesMasterIdLst>
  <p:sldIdLst>
    <p:sldId id="256" r:id="rId2"/>
    <p:sldId id="265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F20"/>
    <a:srgbClr val="9D2E33"/>
    <a:srgbClr val="C94235"/>
    <a:srgbClr val="FFC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ranakb\Desktop\FEB%20MARCH%20SERIES%20RESULTS\RESULT%20ANALYSIS\A%20level%20March%20results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A LEVEL </a:t>
            </a:r>
            <a:r>
              <a:rPr lang="en-US" b="1" dirty="0" smtClean="0"/>
              <a:t>FEB/MARCH </a:t>
            </a:r>
            <a:r>
              <a:rPr lang="en-US" b="1" dirty="0"/>
              <a:t>2018 SUBJECT</a:t>
            </a:r>
            <a:r>
              <a:rPr lang="en-US" b="1" baseline="0" dirty="0"/>
              <a:t> </a:t>
            </a:r>
            <a:r>
              <a:rPr lang="en-US" b="1" dirty="0"/>
              <a:t>AVERAGE</a:t>
            </a:r>
          </a:p>
        </c:rich>
      </c:tx>
      <c:layout>
        <c:manualLayout>
          <c:xMode val="edge"/>
          <c:yMode val="edge"/>
          <c:x val="0.29866493221513768"/>
          <c:y val="3.18302483966964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A,</a:t>
                    </a:r>
                    <a:fld id="{7E051BD7-1519-4708-949C-9F90F7E71E0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CCF-45DA-975D-D0AEF52D34D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A* , </a:t>
                    </a:r>
                    <a:fld id="{4D4B2154-EBAD-486E-8FF1-D22FC973AD9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CCF-45DA-975D-D0AEF52D34D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A*,</a:t>
                    </a:r>
                    <a:fld id="{45EEBE79-A371-4673-9F08-4AFCFF51304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CCF-45DA-975D-D0AEF52D34D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A* ,</a:t>
                    </a:r>
                    <a:fld id="{7CC07EEB-F98A-40A5-B3D1-B9D42596B1E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CCF-45DA-975D-D0AEF52D34D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A, </a:t>
                    </a:r>
                    <a:fld id="{E676E597-5B4F-48FE-BAE4-A2F4D505DB38}" type="VALUE">
                      <a:rPr lang="en-US"/>
                      <a:pPr/>
                      <a:t>[VALUE]</a:t>
                    </a:fld>
                    <a:endParaRPr lang="en-US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CCF-45DA-975D-D0AEF52D34D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A, </a:t>
                    </a:r>
                    <a:fld id="{C5E270F3-EECD-4714-A698-6D0105770B1C}" type="VALUE">
                      <a:rPr lang="en-US"/>
                      <a:pPr/>
                      <a:t>[VALUE]</a:t>
                    </a:fld>
                    <a:endParaRPr lang="en-US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CCF-45DA-975D-D0AEF52D34D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A, </a:t>
                    </a:r>
                    <a:fld id="{18BD9173-6540-4780-A06E-FED65D67D6BC}" type="VALUE">
                      <a:rPr lang="en-US"/>
                      <a:pPr/>
                      <a:t>[VALUE]</a:t>
                    </a:fld>
                    <a:endParaRPr lang="en-US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CCF-45DA-975D-D0AEF52D34D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 Level mar 2018 Results'!$V$21:$Z$21,'A Level mar 2018 Results'!$AC$21:$AD$21)</c:f>
              <c:strCache>
                <c:ptCount val="7"/>
                <c:pt idx="0">
                  <c:v>ACCOUNTING</c:v>
                </c:pt>
                <c:pt idx="1">
                  <c:v>BIOLOGY</c:v>
                </c:pt>
                <c:pt idx="2">
                  <c:v>BUSINESS</c:v>
                </c:pt>
                <c:pt idx="3">
                  <c:v>CHEMISTRY</c:v>
                </c:pt>
                <c:pt idx="4">
                  <c:v>ECONOMICS</c:v>
                </c:pt>
                <c:pt idx="5">
                  <c:v>MATHEMATICS</c:v>
                </c:pt>
                <c:pt idx="6">
                  <c:v>PHYSICS</c:v>
                </c:pt>
              </c:strCache>
            </c:strRef>
          </c:cat>
          <c:val>
            <c:numRef>
              <c:f>('A Level mar 2018 Results'!$V$22:$Z$22,'A Level mar 2018 Results'!$AC$22:$AD$22)</c:f>
              <c:numCache>
                <c:formatCode>General</c:formatCode>
                <c:ptCount val="7"/>
                <c:pt idx="0">
                  <c:v>89</c:v>
                </c:pt>
                <c:pt idx="1">
                  <c:v>92</c:v>
                </c:pt>
                <c:pt idx="2">
                  <c:v>93</c:v>
                </c:pt>
                <c:pt idx="3">
                  <c:v>92</c:v>
                </c:pt>
                <c:pt idx="4">
                  <c:v>85</c:v>
                </c:pt>
                <c:pt idx="5">
                  <c:v>83</c:v>
                </c:pt>
                <c:pt idx="6">
                  <c:v>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CF-45DA-975D-D0AEF52D3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891672"/>
        <c:axId val="144393224"/>
        <c:axId val="0"/>
      </c:bar3DChart>
      <c:catAx>
        <c:axId val="143891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93224"/>
        <c:crosses val="autoZero"/>
        <c:auto val="1"/>
        <c:lblAlgn val="ctr"/>
        <c:lblOffset val="100"/>
        <c:noMultiLvlLbl val="0"/>
      </c:catAx>
      <c:valAx>
        <c:axId val="144393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891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0C2A6-62FC-4447-8A39-ABC14126CA44}" type="datetimeFigureOut">
              <a:rPr lang="en-IN" smtClean="0"/>
              <a:t>18-05-2018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F1970-03E2-4E67-957E-12FCF48A35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43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Shape 4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335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Shape 4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3632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454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94217" y="2080305"/>
            <a:ext cx="6914606" cy="2387600"/>
          </a:xfrm>
        </p:spPr>
        <p:txBody>
          <a:bodyPr anchor="b">
            <a:normAutofit/>
          </a:bodyPr>
          <a:lstStyle>
            <a:lvl1pPr algn="r">
              <a:defRPr sz="5400">
                <a:solidFill>
                  <a:srgbClr val="C94235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94217" y="4559980"/>
            <a:ext cx="6914606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50618"/>
          <a:stretch/>
        </p:blipFill>
        <p:spPr>
          <a:xfrm>
            <a:off x="0" y="219734"/>
            <a:ext cx="3448594" cy="66559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50618"/>
          <a:stretch/>
        </p:blipFill>
        <p:spPr>
          <a:xfrm>
            <a:off x="0" y="219734"/>
            <a:ext cx="3448594" cy="665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4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083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123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7522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09609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0484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5142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2689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3369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57257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3848133" y="2517533"/>
            <a:ext cx="4495600" cy="154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3848133" y="3888335"/>
            <a:ext cx="44956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B600"/>
              </a:buClr>
              <a:buNone/>
              <a:defRPr>
                <a:solidFill>
                  <a:srgbClr val="FFB600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165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31F2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 userDrawn="1"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065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2145170"/>
            <a:ext cx="1051560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rgbClr val="231F2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02489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831850" y="0"/>
            <a:ext cx="1371419" cy="359664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838381" y="6116638"/>
            <a:ext cx="1371419" cy="741361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 userDrawn="1"/>
        </p:nvSpPr>
        <p:spPr>
          <a:xfrm>
            <a:off x="831850" y="0"/>
            <a:ext cx="1371419" cy="359664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 userDrawn="1"/>
        </p:nvSpPr>
        <p:spPr>
          <a:xfrm>
            <a:off x="838381" y="6116638"/>
            <a:ext cx="1371419" cy="741361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392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31F2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155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 userDrawn="1"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441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688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004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C94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301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95454"/>
            <a:ext cx="130630" cy="5881510"/>
          </a:xfrm>
          <a:prstGeom prst="rect">
            <a:avLst/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445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 GOES HERE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809487" y="6098586"/>
            <a:ext cx="2025167" cy="5817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9809487" y="6098586"/>
            <a:ext cx="2025167" cy="58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97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baseline="0">
          <a:solidFill>
            <a:srgbClr val="231F20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231F20"/>
          </a:solidFill>
          <a:latin typeface="Book Antiqua" panose="02040602050305030304" pitchFamily="18" charset="0"/>
          <a:ea typeface="Droid Serif" panose="02020600060500020200" pitchFamily="18" charset="0"/>
          <a:cs typeface="Droid Serif" panose="02020600060500020200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31F20"/>
          </a:solidFill>
          <a:latin typeface="Book Antiqua" panose="02040602050305030304" pitchFamily="18" charset="0"/>
          <a:ea typeface="Droid Serif" panose="02020600060500020200" pitchFamily="18" charset="0"/>
          <a:cs typeface="Droid Serif" panose="02020600060500020200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231F20"/>
          </a:solidFill>
          <a:latin typeface="Book Antiqua" panose="02040602050305030304" pitchFamily="18" charset="0"/>
          <a:ea typeface="Droid Serif" panose="02020600060500020200" pitchFamily="18" charset="0"/>
          <a:cs typeface="Droid Serif" panose="02020600060500020200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231F20"/>
          </a:solidFill>
          <a:latin typeface="Book Antiqua" panose="02040602050305030304" pitchFamily="18" charset="0"/>
          <a:ea typeface="Droid Serif" panose="02020600060500020200" pitchFamily="18" charset="0"/>
          <a:cs typeface="Droid Serif" panose="02020600060500020200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231F20"/>
          </a:solidFill>
          <a:latin typeface="Book Antiqua" panose="02040602050305030304" pitchFamily="18" charset="0"/>
          <a:ea typeface="Droid Serif" panose="02020600060500020200" pitchFamily="18" charset="0"/>
          <a:cs typeface="Droid Serif" panose="02020600060500020200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9500" y="0"/>
            <a:ext cx="8572499" cy="6857999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latin typeface="Bebas Neue" panose="020B0606020202050201" pitchFamily="34" charset="0"/>
              </a:rPr>
              <a:t>HEARTIEST CONGRATULATIONS </a:t>
            </a:r>
            <a:r>
              <a:rPr lang="en-US" b="1" dirty="0" smtClean="0">
                <a:latin typeface="Bebas Neue" panose="020B0606020202050201" pitchFamily="34" charset="0"/>
              </a:rPr>
              <a:t/>
            </a:r>
            <a:br>
              <a:rPr lang="en-US" b="1" dirty="0" smtClean="0">
                <a:latin typeface="Bebas Neue" panose="020B0606020202050201" pitchFamily="34" charset="0"/>
              </a:rPr>
            </a:br>
            <a:r>
              <a:rPr lang="en-US" b="1" dirty="0" smtClean="0">
                <a:latin typeface="Bebas Neue" panose="020B0606020202050201" pitchFamily="34" charset="0"/>
              </a:rPr>
              <a:t>TO </a:t>
            </a:r>
            <a:r>
              <a:rPr lang="en-US" b="1" dirty="0">
                <a:latin typeface="Bebas Neue" panose="020B0606020202050201" pitchFamily="34" charset="0"/>
              </a:rPr>
              <a:t>THE </a:t>
            </a:r>
            <a:r>
              <a:rPr lang="en-US" b="1" dirty="0" smtClean="0">
                <a:latin typeface="Bebas Neue" panose="020B0606020202050201" pitchFamily="34" charset="0"/>
              </a:rPr>
              <a:t>A </a:t>
            </a:r>
            <a:r>
              <a:rPr lang="en-US" b="1" dirty="0">
                <a:latin typeface="Bebas Neue" panose="020B0606020202050201" pitchFamily="34" charset="0"/>
              </a:rPr>
              <a:t>LEVEL CLASS OF 2017-18</a:t>
            </a:r>
            <a:r>
              <a:rPr lang="en-US" b="1" dirty="0" smtClean="0">
                <a:latin typeface="Bebas Neue" panose="020B0606020202050201" pitchFamily="34" charset="0"/>
              </a:rPr>
              <a:t>!</a:t>
            </a:r>
            <a:br>
              <a:rPr lang="en-US" b="1" dirty="0" smtClean="0">
                <a:latin typeface="Bebas Neue" panose="020B0606020202050201" pitchFamily="34" charset="0"/>
              </a:rPr>
            </a:br>
            <a:r>
              <a:rPr lang="en-US" b="1" dirty="0" smtClean="0">
                <a:latin typeface="Bebas Neue" panose="020B0606020202050201" pitchFamily="34" charset="0"/>
              </a:rPr>
              <a:t>(Feb/March 2018 Series)</a:t>
            </a:r>
            <a:endParaRPr lang="en-IN" dirty="0">
              <a:latin typeface="Bebas Neue" panose="020B0606020202050201" pitchFamily="34" charset="0"/>
            </a:endParaRPr>
          </a:p>
        </p:txBody>
      </p:sp>
      <p:pic>
        <p:nvPicPr>
          <p:cNvPr id="5" name="Picture 4" descr="Final_Logo_10YABWA-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713" y="-1187680"/>
            <a:ext cx="6320116" cy="355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4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08"/>
          <p:cNvSpPr txBox="1">
            <a:spLocks/>
          </p:cNvSpPr>
          <p:nvPr/>
        </p:nvSpPr>
        <p:spPr>
          <a:xfrm>
            <a:off x="-146065" y="4095067"/>
            <a:ext cx="3333017" cy="874181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baseline="0">
                <a:solidFill>
                  <a:srgbClr val="231F20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rgbClr val="C94235"/>
                </a:solidFill>
                <a:latin typeface="Bebas Neue" panose="020B0606020202050201" pitchFamily="34" charset="0"/>
              </a:rPr>
              <a:t>HIGHLIGHTS</a:t>
            </a:r>
            <a:endParaRPr lang="en" sz="3200" b="1" dirty="0">
              <a:solidFill>
                <a:srgbClr val="C94235"/>
              </a:solidFill>
              <a:latin typeface="Bebas Neue" panose="020B0606020202050201" pitchFamily="34" charset="0"/>
            </a:endParaRPr>
          </a:p>
        </p:txBody>
      </p:sp>
      <p:sp>
        <p:nvSpPr>
          <p:cNvPr id="5" name="Shape 409"/>
          <p:cNvSpPr txBox="1">
            <a:spLocks/>
          </p:cNvSpPr>
          <p:nvPr/>
        </p:nvSpPr>
        <p:spPr>
          <a:xfrm>
            <a:off x="2771775" y="952500"/>
            <a:ext cx="9324975" cy="5772150"/>
          </a:xfrm>
          <a:prstGeom prst="rect">
            <a:avLst/>
          </a:prstGeom>
          <a:solidFill>
            <a:schemeClr val="bg1"/>
          </a:solidFill>
        </p:spPr>
        <p:txBody>
          <a:bodyPr vert="horz" lIns="121900" tIns="121900" rIns="121900" bIns="12190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9D2E33"/>
                </a:solidFill>
                <a:latin typeface="Droid Serif" panose="02020600060500020200" pitchFamily="18" charset="0"/>
              </a:rPr>
              <a:t>7 students took the A Level </a:t>
            </a:r>
            <a:r>
              <a:rPr lang="en-US" sz="2000" b="1" dirty="0" smtClean="0">
                <a:solidFill>
                  <a:srgbClr val="9D2E33"/>
                </a:solidFill>
                <a:latin typeface="Droid Serif" panose="02020600060500020200" pitchFamily="18" charset="0"/>
              </a:rPr>
              <a:t>Examination (Feb/March 2018 series)</a:t>
            </a:r>
            <a:endParaRPr lang="en-US" sz="2000" b="1" dirty="0" smtClean="0">
              <a:solidFill>
                <a:srgbClr val="9D2E33"/>
              </a:solidFill>
              <a:latin typeface="Droid Serif" panose="02020600060500020200" pitchFamily="18" charset="0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9D2E33"/>
                </a:solidFill>
                <a:latin typeface="Droid Serif" panose="02020600060500020200" pitchFamily="18" charset="0"/>
              </a:rPr>
              <a:t>3 students secured grade A* in each of their subjects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9D2E33"/>
                </a:solidFill>
                <a:latin typeface="Droid Serif" panose="02020600060500020200" pitchFamily="18" charset="0"/>
              </a:rPr>
              <a:t>6 students secured A* or A in each of their 3 subjects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9D2E33"/>
                </a:solidFill>
                <a:latin typeface="Droid Serif" panose="02020600060500020200" pitchFamily="18" charset="0"/>
              </a:rPr>
              <a:t>86% of the grades spread over all subject areas are A* or A 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9D2E33"/>
                </a:solidFill>
                <a:latin typeface="Droid Serif" panose="02020600060500020200" pitchFamily="18" charset="0"/>
              </a:rPr>
              <a:t>The highest percentage is 94%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9D2E33"/>
                </a:solidFill>
                <a:latin typeface="Droid Serif" panose="02020600060500020200" pitchFamily="18" charset="0"/>
              </a:rPr>
              <a:t>3 students have scored 90% or above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9D2E33"/>
                </a:solidFill>
                <a:latin typeface="Droid Serif" panose="02020600060500020200" pitchFamily="18" charset="0"/>
              </a:rPr>
              <a:t>The class average is 87%</a:t>
            </a:r>
          </a:p>
          <a:p>
            <a:pPr marL="457189" indent="-457189" algn="just" latinLnBrk="1">
              <a:lnSpc>
                <a:spcPct val="80000"/>
              </a:lnSpc>
              <a:defRPr/>
            </a:pPr>
            <a:endParaRPr lang="en-US" sz="2200" dirty="0">
              <a:solidFill>
                <a:srgbClr val="9D2E33"/>
              </a:solidFill>
              <a:latin typeface="+mj-lt"/>
            </a:endParaRPr>
          </a:p>
        </p:txBody>
      </p:sp>
      <p:pic>
        <p:nvPicPr>
          <p:cNvPr id="7" name="Picture 6" descr="Final_Logo_10YABWA-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713" y="-1187680"/>
            <a:ext cx="6320116" cy="355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19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476206" y="698686"/>
            <a:ext cx="6165667" cy="5763074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4000" t="-16000" r="-29000" b="-9000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Shape 408"/>
          <p:cNvSpPr txBox="1">
            <a:spLocks/>
          </p:cNvSpPr>
          <p:nvPr/>
        </p:nvSpPr>
        <p:spPr>
          <a:xfrm>
            <a:off x="109429" y="4583644"/>
            <a:ext cx="3595795" cy="874181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baseline="0">
                <a:solidFill>
                  <a:srgbClr val="231F20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pPr algn="ctr"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4000" b="1" dirty="0">
                <a:solidFill>
                  <a:srgbClr val="9D2E33"/>
                </a:solidFill>
                <a:latin typeface="Bebas Neue" panose="020B0606020202050201" pitchFamily="34" charset="0"/>
              </a:rPr>
              <a:t>A LEVEL 2018 GRADE SPREAD (BEST 3 SUBJECTS)</a:t>
            </a:r>
          </a:p>
        </p:txBody>
      </p:sp>
      <p:pic>
        <p:nvPicPr>
          <p:cNvPr id="6" name="Picture 5" descr="Final_Logo_10YABWA-0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713" y="-1187680"/>
            <a:ext cx="6320116" cy="355506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72625" y="5934074"/>
            <a:ext cx="2619375" cy="923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886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SUBJECT HIGHEST</a:t>
            </a:r>
            <a:endParaRPr lang="en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1" y="4247813"/>
            <a:ext cx="2236320" cy="150018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C94235"/>
                </a:solidFill>
                <a:latin typeface="Bebas Neue" panose="020B0606020202050201" pitchFamily="34" charset="0"/>
              </a:rPr>
              <a:t>SUBJECT HIGHEST</a:t>
            </a:r>
            <a:endParaRPr lang="en-IN" sz="4000" dirty="0">
              <a:solidFill>
                <a:srgbClr val="C94235"/>
              </a:solidFill>
              <a:latin typeface="Bebas Neue" panose="020B0606020202050201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493245"/>
              </p:ext>
            </p:extLst>
          </p:nvPr>
        </p:nvGraphicFramePr>
        <p:xfrm>
          <a:off x="3726128" y="1808391"/>
          <a:ext cx="6878583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704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32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231F20"/>
                          </a:solidFill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SUBJECT</a:t>
                      </a:r>
                      <a:endParaRPr lang="en-US" sz="2400" dirty="0">
                        <a:solidFill>
                          <a:srgbClr val="231F20"/>
                        </a:solidFill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231F20"/>
                          </a:solidFill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HIGHEST IN THE SUBJECT</a:t>
                      </a:r>
                      <a:endParaRPr lang="en-US" sz="2400" dirty="0">
                        <a:solidFill>
                          <a:srgbClr val="231F20"/>
                        </a:solidFill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326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 MATHEMATICS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98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326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 PHYSICS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92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326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 CHEMISTRY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93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326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 BIOLOGY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92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326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 ECONOMICS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91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326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 BUSINESS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93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326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 ACCOUNTING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Droid Serif" panose="02020600060500020200" pitchFamily="18" charset="0"/>
                          <a:ea typeface="Droid Serif" panose="02020600060500020200" pitchFamily="18" charset="0"/>
                          <a:cs typeface="Droid Serif" panose="02020600060500020200" pitchFamily="18" charset="0"/>
                        </a:rPr>
                        <a:t>94</a:t>
                      </a:r>
                      <a:endParaRPr lang="en-US" sz="2400" dirty="0">
                        <a:latin typeface="Droid Serif" panose="02020600060500020200" pitchFamily="18" charset="0"/>
                        <a:ea typeface="Droid Serif" panose="02020600060500020200" pitchFamily="18" charset="0"/>
                        <a:cs typeface="Droid Serif" panose="02020600060500020200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72625" y="5934074"/>
            <a:ext cx="2619375" cy="923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 descr="Final_Logo_10YABWA-0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713" y="-1187680"/>
            <a:ext cx="6320116" cy="355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9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 LEVEL SUBJECT AVERAGE</a:t>
            </a:r>
            <a:endParaRPr lang="en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76649" y="1102255"/>
            <a:ext cx="7086599" cy="48318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91823"/>
              </p:ext>
            </p:extLst>
          </p:nvPr>
        </p:nvGraphicFramePr>
        <p:xfrm>
          <a:off x="3676649" y="954618"/>
          <a:ext cx="7610475" cy="438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9926" y="4081920"/>
            <a:ext cx="2221192" cy="150018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C94235"/>
                </a:solidFill>
                <a:latin typeface="Bebas Neue" panose="020B0606020202050201" pitchFamily="34" charset="0"/>
              </a:rPr>
              <a:t>A LEVEL SUBJECT AVERAGE</a:t>
            </a:r>
            <a:endParaRPr lang="en-IN" sz="4000" dirty="0">
              <a:solidFill>
                <a:srgbClr val="C94235"/>
              </a:solidFill>
              <a:latin typeface="Bebas Neue" panose="020B0606020202050201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72625" y="5934074"/>
            <a:ext cx="2619375" cy="923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" name="Picture 9" descr="Final_Logo_10YABWA-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713" y="-1187680"/>
            <a:ext cx="6320116" cy="355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6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ctrTitle"/>
          </p:nvPr>
        </p:nvSpPr>
        <p:spPr>
          <a:xfrm>
            <a:off x="3524249" y="171450"/>
            <a:ext cx="8601075" cy="6686550"/>
          </a:xfrm>
          <a:prstGeom prst="rect">
            <a:avLst/>
          </a:prstGeom>
          <a:solidFill>
            <a:schemeClr val="bg1"/>
          </a:solidFill>
        </p:spPr>
        <p:txBody>
          <a:bodyPr vert="horz" lIns="121900" tIns="121900" rIns="121900" bIns="121900" rtlCol="0" anchor="ctr" anchorCtr="0">
            <a:noAutofit/>
          </a:bodyPr>
          <a:lstStyle/>
          <a:p>
            <a:pPr algn="ctr"/>
            <a:r>
              <a:rPr lang="en-US" sz="3000" b="1" dirty="0" smtClean="0">
                <a:solidFill>
                  <a:srgbClr val="9D2E33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With love to all our students</a:t>
            </a:r>
            <a:br>
              <a:rPr lang="en-US" sz="3000" b="1" dirty="0" smtClean="0">
                <a:solidFill>
                  <a:srgbClr val="9D2E33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</a:br>
            <a:r>
              <a:rPr lang="en-US" sz="3000" b="1" dirty="0" smtClean="0">
                <a:solidFill>
                  <a:srgbClr val="9D2E33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So go out there and live your dreams</a:t>
            </a:r>
            <a:br>
              <a:rPr lang="en-US" sz="3000" b="1" dirty="0" smtClean="0">
                <a:solidFill>
                  <a:srgbClr val="9D2E33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</a:br>
            <a:r>
              <a:rPr lang="en-US" sz="3000" b="1" dirty="0" smtClean="0">
                <a:solidFill>
                  <a:srgbClr val="9D2E33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rPr>
              <a:t>Live the life that you have Imagined!</a:t>
            </a:r>
            <a:endParaRPr lang="en" sz="3000" b="1" dirty="0">
              <a:solidFill>
                <a:srgbClr val="9D2E33"/>
              </a:solidFill>
              <a:latin typeface="Droid Serif" panose="02020600060500020200" pitchFamily="18" charset="0"/>
              <a:ea typeface="Droid Serif" panose="02020600060500020200" pitchFamily="18" charset="0"/>
              <a:cs typeface="Droid Serif" panose="02020600060500020200" pitchFamily="18" charset="0"/>
            </a:endParaRPr>
          </a:p>
        </p:txBody>
      </p:sp>
      <p:pic>
        <p:nvPicPr>
          <p:cNvPr id="4" name="Picture 3" descr="Final_Logo_10YABWA-0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713" y="-1187680"/>
            <a:ext cx="6320116" cy="355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6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WA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WA THEME" id="{9DED5CF1-F6F2-4B7A-ABE8-6EBD7C975741}" vid="{C1CA8AA1-1010-4955-A9A2-46A36DA946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ABWA THEME</Template>
  <TotalTime>45</TotalTime>
  <Words>156</Words>
  <Application>Microsoft Office PowerPoint</Application>
  <PresentationFormat>Widescreen</PresentationFormat>
  <Paragraphs>39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Bebas Neue</vt:lpstr>
      <vt:lpstr>Book Antiqua</vt:lpstr>
      <vt:lpstr>Calibri</vt:lpstr>
      <vt:lpstr>Calibri Light</vt:lpstr>
      <vt:lpstr>Century Gothic</vt:lpstr>
      <vt:lpstr>Droid Serif</vt:lpstr>
      <vt:lpstr>Franklin Gothic Demi</vt:lpstr>
      <vt:lpstr>ABWA THEME</vt:lpstr>
      <vt:lpstr>HEARTIEST CONGRATULATIONS  TO THE A LEVEL CLASS OF 2017-18! (Feb/March 2018 Series)</vt:lpstr>
      <vt:lpstr>PowerPoint Presentation</vt:lpstr>
      <vt:lpstr>PowerPoint Presentation</vt:lpstr>
      <vt:lpstr>SUBJECT HIGHEST</vt:lpstr>
      <vt:lpstr>A LEVEL SUBJECT AVERAGE</vt:lpstr>
      <vt:lpstr>With love to all our students So go out there and live your dreams Live the life that you have Imagined!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sraddha B. D'Costa</cp:lastModifiedBy>
  <cp:revision>17</cp:revision>
  <dcterms:created xsi:type="dcterms:W3CDTF">2018-03-23T10:26:54Z</dcterms:created>
  <dcterms:modified xsi:type="dcterms:W3CDTF">2018-05-18T11:23:18Z</dcterms:modified>
</cp:coreProperties>
</file>